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12192000"/>
  <p:notesSz cx="6858000" cy="9144000"/>
  <p:embeddedFontLst>
    <p:embeddedFont>
      <p:font typeface="Roboto"/>
      <p:regular r:id="rId87"/>
      <p:bold r:id="rId88"/>
      <p:italic r:id="rId89"/>
      <p:boldItalic r:id="rId90"/>
    </p:embeddedFont>
    <p:embeddedFont>
      <p:font typeface="Arimo"/>
      <p:regular r:id="rId91"/>
      <p:bold r:id="rId92"/>
      <p:italic r:id="rId93"/>
      <p:boldItalic r:id="rId94"/>
    </p:embeddedFont>
    <p:embeddedFont>
      <p:font typeface="Helvetica Neue"/>
      <p:regular r:id="rId95"/>
      <p:bold r:id="rId96"/>
      <p:italic r:id="rId97"/>
      <p:boldItalic r:id="rId98"/>
    </p:embeddedFont>
    <p:embeddedFont>
      <p:font typeface="Noto Sans Symbols"/>
      <p:regular r:id="rId99"/>
      <p:bold r:id="rId100"/>
    </p:embeddedFont>
    <p:embeddedFont>
      <p:font typeface="Carlit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5" roundtripDataSignature="AMtx7mh6/BUf19ar9TVm8yvNX3hvJLls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B971AF-4B2F-481A-90DC-C1697E925C46}">
  <a:tblStyle styleId="{08B971AF-4B2F-481A-90DC-C1697E925C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customschemas.google.com/relationships/presentationmetadata" Target="metadata"/><Relationship Id="rId104" Type="http://schemas.openxmlformats.org/officeDocument/2006/relationships/font" Target="fonts/Carlit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Carlito-italic.fntdata"/><Relationship Id="rId102" Type="http://schemas.openxmlformats.org/officeDocument/2006/relationships/font" Target="fonts/Carlito-bold.fntdata"/><Relationship Id="rId101" Type="http://schemas.openxmlformats.org/officeDocument/2006/relationships/font" Target="fonts/Carlito-regular.fntdata"/><Relationship Id="rId100" Type="http://schemas.openxmlformats.org/officeDocument/2006/relationships/font" Target="fonts/NotoSansSymbol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-regular.fntdata"/><Relationship Id="rId94" Type="http://schemas.openxmlformats.org/officeDocument/2006/relationships/font" Target="fonts/Arimo-boldItalic.fntdata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99" Type="http://schemas.openxmlformats.org/officeDocument/2006/relationships/font" Target="fonts/NotoSansSymbols-regular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Arimo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Arimo-italic.fntdata"/><Relationship Id="rId92" Type="http://schemas.openxmlformats.org/officeDocument/2006/relationships/font" Target="fonts/Arim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c604b144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c604b144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9c604b144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\sigma(z) = \frac{1}{1+exp(-z)}  </a:t>
            </a:r>
            <a:r>
              <a:rPr lang="en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sigmoid function transforms the linear combination θTx into a probability. If θTx is large and positive, the probability approaches 1, indicating a high confidence in class 1. Conversely, if θTx is large and negative, the probability approaches 0, indicating a high confidence in class 0.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\lim_{z \to \infty} \sigma (z) =0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J(\mathbf{w}) = \frac{1}{N}\sum_{i=1}^N \text{compare} (y_i, \sigma(\mathbf{w}^T \mathbf{x}_i))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J(\mathbf{w}) = -\frac{1}{N}\sum_{i=1}^N y_i \log(\sigma(\mathbf{w}^T \mathbf{x}_i)) + (1-y_i)\log(1-\sigma(\mathbf{w}^T \mathbf{x}_i))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c604b144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9c604b144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c604b1443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9c604b1443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d1c8052d7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9d1c8052d7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d1c8052d7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d1c8052d7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9d1c8052d7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\mathbf{w}^{k+1} = \mathbf{w}^{k}- \eta\nabla_{\mathbf{w}}J(\mathbf{w}^k)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example</a:t>
            </a:r>
            <a:endParaRPr/>
          </a:p>
        </p:txBody>
      </p:sp>
      <p:sp>
        <p:nvSpPr>
          <p:cNvPr id="425" name="Google Shape;4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d1c8052d7_0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9d1c8052d7_0_8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d1c8052d7_0_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9d1c8052d7_0_14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d1c8052d7_0_2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9d1c8052d7_0_26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d1c8052d7_0_3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9d1c8052d7_0_33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d1c8052d7_0_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9d1c8052d7_0_43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d1c8052d7_0_4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9d1c8052d7_0_48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d1c8052d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9d1c8052d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9d1c8052d7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9d1c8052d7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9d1c8052d7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9d1c8052d7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d1c8052d7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9d1c8052d7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9d1c8052d7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c604b14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c604b14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9c604b144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9cb98874a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9cb98874a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9cb98874a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predicts </a:t>
            </a:r>
            <a:r>
              <a:rPr lang="en"/>
              <a:t>discrete</a:t>
            </a:r>
            <a:r>
              <a:rPr lang="en"/>
              <a:t> label values while regression predicts continuous numerical values</a:t>
            </a:r>
            <a:endParaRPr/>
          </a:p>
        </p:txBody>
      </p:sp>
      <p:sp>
        <p:nvSpPr>
          <p:cNvPr id="205" name="Google Shape;2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55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56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57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58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59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c604b144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predicts discrete label values while regression predicts continuous numerical values</a:t>
            </a:r>
            <a:endParaRPr/>
          </a:p>
        </p:txBody>
      </p:sp>
      <p:sp>
        <p:nvSpPr>
          <p:cNvPr id="215" name="Google Shape;215;g29c604b144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60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61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62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63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64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65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66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67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cb9883e0d_0_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29cb9883e0d_0_3:notes"/>
          <p:cNvSpPr txBox="1"/>
          <p:nvPr>
            <p:ph idx="1" type="body"/>
          </p:nvPr>
        </p:nvSpPr>
        <p:spPr>
          <a:xfrm>
            <a:off x="701041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68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c604b144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predicts discrete label values while regression predicts continuous numerical values</a:t>
            </a:r>
            <a:endParaRPr/>
          </a:p>
        </p:txBody>
      </p:sp>
      <p:sp>
        <p:nvSpPr>
          <p:cNvPr id="222" name="Google Shape;222;g29c604b144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70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71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72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73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74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75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76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77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p78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79:notes"/>
          <p:cNvSpPr txBox="1"/>
          <p:nvPr>
            <p:ph idx="1" type="body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93150" lIns="93150" spcFirstLastPara="1" rIns="93150" wrap="square" tIns="9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9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6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6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Slides based on cs231n by Fei-Fei Li &amp; Andrej Karpathy &amp; Justin Johnson</a:t>
            </a:r>
            <a:endParaRPr/>
          </a:p>
        </p:txBody>
      </p:sp>
      <p:sp>
        <p:nvSpPr>
          <p:cNvPr id="101" name="Google Shape;101;p86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9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89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9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9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7"/>
          <p:cNvSpPr txBox="1"/>
          <p:nvPr>
            <p:ph type="ctrTitle"/>
          </p:nvPr>
        </p:nvSpPr>
        <p:spPr>
          <a:xfrm>
            <a:off x="914400" y="1371601"/>
            <a:ext cx="104648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7"/>
          <p:cNvSpPr txBox="1"/>
          <p:nvPr>
            <p:ph idx="1" type="subTitle"/>
          </p:nvPr>
        </p:nvSpPr>
        <p:spPr>
          <a:xfrm>
            <a:off x="914400" y="3505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3F3F3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97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7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7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" name="Google Shape;114;p97"/>
          <p:cNvCxnSpPr/>
          <p:nvPr/>
        </p:nvCxnSpPr>
        <p:spPr>
          <a:xfrm>
            <a:off x="914400" y="3398520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8"/>
          <p:cNvSpPr txBox="1"/>
          <p:nvPr>
            <p:ph type="title"/>
          </p:nvPr>
        </p:nvSpPr>
        <p:spPr>
          <a:xfrm>
            <a:off x="963084" y="2362201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8"/>
          <p:cNvSpPr txBox="1"/>
          <p:nvPr>
            <p:ph idx="1" type="body"/>
          </p:nvPr>
        </p:nvSpPr>
        <p:spPr>
          <a:xfrm>
            <a:off x="963084" y="462686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98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8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8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" name="Google Shape;121;p98"/>
          <p:cNvCxnSpPr/>
          <p:nvPr/>
        </p:nvCxnSpPr>
        <p:spPr>
          <a:xfrm>
            <a:off x="975360" y="4599432"/>
            <a:ext cx="104648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9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9"/>
          <p:cNvSpPr txBox="1"/>
          <p:nvPr>
            <p:ph idx="1" type="body"/>
          </p:nvPr>
        </p:nvSpPr>
        <p:spPr>
          <a:xfrm>
            <a:off x="609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25" name="Google Shape;125;p99"/>
          <p:cNvSpPr txBox="1"/>
          <p:nvPr>
            <p:ph idx="2" type="body"/>
          </p:nvPr>
        </p:nvSpPr>
        <p:spPr>
          <a:xfrm>
            <a:off x="6197600" y="1673352"/>
            <a:ext cx="53848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p99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9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9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0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0"/>
          <p:cNvSpPr txBox="1"/>
          <p:nvPr>
            <p:ph idx="1" type="body"/>
          </p:nvPr>
        </p:nvSpPr>
        <p:spPr>
          <a:xfrm>
            <a:off x="60960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00"/>
          <p:cNvSpPr txBox="1"/>
          <p:nvPr>
            <p:ph idx="2" type="body"/>
          </p:nvPr>
        </p:nvSpPr>
        <p:spPr>
          <a:xfrm>
            <a:off x="60960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3" name="Google Shape;133;p100"/>
          <p:cNvSpPr txBox="1"/>
          <p:nvPr>
            <p:ph idx="3" type="body"/>
          </p:nvPr>
        </p:nvSpPr>
        <p:spPr>
          <a:xfrm>
            <a:off x="6339840" y="1676400"/>
            <a:ext cx="524256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00"/>
          <p:cNvSpPr txBox="1"/>
          <p:nvPr>
            <p:ph idx="4" type="body"/>
          </p:nvPr>
        </p:nvSpPr>
        <p:spPr>
          <a:xfrm>
            <a:off x="6339840" y="2438400"/>
            <a:ext cx="524256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5" name="Google Shape;135;p100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0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0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100"/>
          <p:cNvCxnSpPr/>
          <p:nvPr/>
        </p:nvCxnSpPr>
        <p:spPr>
          <a:xfrm rot="5400000">
            <a:off x="3741949" y="4045691"/>
            <a:ext cx="4709160" cy="105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1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01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1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1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2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2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02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3"/>
          <p:cNvSpPr txBox="1"/>
          <p:nvPr>
            <p:ph type="title"/>
          </p:nvPr>
        </p:nvSpPr>
        <p:spPr>
          <a:xfrm>
            <a:off x="609600" y="792080"/>
            <a:ext cx="2852928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03"/>
          <p:cNvSpPr txBox="1"/>
          <p:nvPr>
            <p:ph idx="1" type="body"/>
          </p:nvPr>
        </p:nvSpPr>
        <p:spPr>
          <a:xfrm>
            <a:off x="3962400" y="792080"/>
            <a:ext cx="7620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1" name="Google Shape;151;p103"/>
          <p:cNvSpPr txBox="1"/>
          <p:nvPr>
            <p:ph idx="2" type="body"/>
          </p:nvPr>
        </p:nvSpPr>
        <p:spPr>
          <a:xfrm>
            <a:off x="609601" y="2130553"/>
            <a:ext cx="2852928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103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03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03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" name="Google Shape;155;p103"/>
          <p:cNvCxnSpPr/>
          <p:nvPr/>
        </p:nvCxnSpPr>
        <p:spPr>
          <a:xfrm rot="5400000">
            <a:off x="912152" y="3579942"/>
            <a:ext cx="5577840" cy="211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4"/>
          <p:cNvSpPr txBox="1"/>
          <p:nvPr>
            <p:ph type="title"/>
          </p:nvPr>
        </p:nvSpPr>
        <p:spPr>
          <a:xfrm>
            <a:off x="609600" y="792480"/>
            <a:ext cx="2856907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04"/>
          <p:cNvSpPr/>
          <p:nvPr>
            <p:ph idx="2" type="pic"/>
          </p:nvPr>
        </p:nvSpPr>
        <p:spPr>
          <a:xfrm>
            <a:off x="3811480" y="838201"/>
            <a:ext cx="787252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159" name="Google Shape;159;p104"/>
          <p:cNvSpPr txBox="1"/>
          <p:nvPr>
            <p:ph idx="1" type="body"/>
          </p:nvPr>
        </p:nvSpPr>
        <p:spPr>
          <a:xfrm>
            <a:off x="609600" y="2133600"/>
            <a:ext cx="2852928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0" name="Google Shape;160;p104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04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04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05"/>
          <p:cNvSpPr txBox="1"/>
          <p:nvPr>
            <p:ph idx="1" type="body"/>
          </p:nvPr>
        </p:nvSpPr>
        <p:spPr>
          <a:xfrm rot="5400000">
            <a:off x="3657600" y="-1447800"/>
            <a:ext cx="4876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05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05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05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6"/>
          <p:cNvSpPr txBox="1"/>
          <p:nvPr>
            <p:ph type="title"/>
          </p:nvPr>
        </p:nvSpPr>
        <p:spPr>
          <a:xfrm rot="5400000">
            <a:off x="7277100" y="2171700"/>
            <a:ext cx="5867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06"/>
          <p:cNvSpPr txBox="1"/>
          <p:nvPr>
            <p:ph idx="1" type="body"/>
          </p:nvPr>
        </p:nvSpPr>
        <p:spPr>
          <a:xfrm rot="5400000">
            <a:off x="1689100" y="-469900"/>
            <a:ext cx="5867400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06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06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06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8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8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0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90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Slides based on cs231n by Fei-Fei Li &amp; Andrej Karpathy &amp; Justin Johnson</a:t>
            </a:r>
            <a:endParaRPr/>
          </a:p>
        </p:txBody>
      </p:sp>
      <p:sp>
        <p:nvSpPr>
          <p:cNvPr id="49" name="Google Shape;49;p90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9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5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5"/>
          <p:cNvSpPr txBox="1"/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85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8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5"/>
          <p:cNvSpPr txBox="1"/>
          <p:nvPr>
            <p:ph idx="10" type="dt"/>
          </p:nvPr>
        </p:nvSpPr>
        <p:spPr>
          <a:xfrm>
            <a:off x="609600" y="18288"/>
            <a:ext cx="3860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85"/>
          <p:cNvSpPr txBox="1"/>
          <p:nvPr>
            <p:ph idx="11" type="ftr"/>
          </p:nvPr>
        </p:nvSpPr>
        <p:spPr>
          <a:xfrm>
            <a:off x="4572000" y="18288"/>
            <a:ext cx="5486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5"/>
          <p:cNvSpPr txBox="1"/>
          <p:nvPr>
            <p:ph idx="12" type="sldNum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8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2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33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7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50.png"/><Relationship Id="rId6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36.png"/><Relationship Id="rId5" Type="http://schemas.openxmlformats.org/officeDocument/2006/relationships/image" Target="../media/image7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82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76.png"/><Relationship Id="rId6" Type="http://schemas.openxmlformats.org/officeDocument/2006/relationships/image" Target="../media/image85.png"/><Relationship Id="rId7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5.png"/><Relationship Id="rId4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2.png"/><Relationship Id="rId4" Type="http://schemas.openxmlformats.org/officeDocument/2006/relationships/image" Target="../media/image100.png"/><Relationship Id="rId5" Type="http://schemas.openxmlformats.org/officeDocument/2006/relationships/image" Target="../media/image9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/>
        </p:nvSpPr>
        <p:spPr>
          <a:xfrm>
            <a:off x="186369" y="2235812"/>
            <a:ext cx="1181926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Intelligence and 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/>
          </a:p>
        </p:txBody>
      </p:sp>
      <p:pic>
        <p:nvPicPr>
          <p:cNvPr id="180" name="Google Shape;1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735" y="436705"/>
            <a:ext cx="13525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 txBox="1"/>
          <p:nvPr>
            <p:ph type="title"/>
          </p:nvPr>
        </p:nvSpPr>
        <p:spPr>
          <a:xfrm>
            <a:off x="1211299" y="223650"/>
            <a:ext cx="76821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1713067" y="1562862"/>
            <a:ext cx="4687800" cy="3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50">
            <a:spAutoFit/>
          </a:bodyPr>
          <a:lstStyle/>
          <a:p>
            <a:pPr indent="0" lvl="0" marL="31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Despite the name, logistic regression is a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54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rlito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Carlito"/>
                <a:ea typeface="Carlito"/>
                <a:cs typeface="Carlito"/>
                <a:sym typeface="Carlito"/>
              </a:rPr>
              <a:t>classification </a:t>
            </a:r>
            <a:r>
              <a:rPr b="0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algorithm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>
                <a:schemeClr val="dk1"/>
              </a:buClr>
              <a:buSzPts val="3325"/>
              <a:buFont typeface="Calibri"/>
              <a:buNone/>
            </a:pPr>
            <a:r>
              <a:t/>
            </a:r>
            <a:endParaRPr b="0" i="0" sz="3325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"/>
              </a:spcBef>
              <a:spcAft>
                <a:spcPts val="0"/>
              </a:spcAft>
              <a:buClr>
                <a:schemeClr val="dk1"/>
              </a:buClr>
              <a:buSzPts val="3275"/>
              <a:buFont typeface="Calibri"/>
              <a:buNone/>
            </a:pPr>
            <a:r>
              <a:t/>
            </a:r>
            <a:endParaRPr b="0" i="0" sz="3275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3175" lvl="0" marL="6350" marR="254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rebuchet MS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 is a </a:t>
            </a:r>
            <a:r>
              <a:rPr b="0" i="0" lang="en" sz="22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model </a:t>
            </a:r>
            <a:r>
              <a:rPr b="0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 a “special function” that helps us use this  linear model for classification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902797" y="396156"/>
            <a:ext cx="5598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Linear Model in Disguise</a:t>
            </a:r>
            <a:endParaRPr/>
          </a:p>
        </p:txBody>
      </p:sp>
      <p:sp>
        <p:nvSpPr>
          <p:cNvPr id="257" name="Google Shape;257;p9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0" name="Google Shape;2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725" y="2042354"/>
            <a:ext cx="1790701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7977" y="2847998"/>
            <a:ext cx="4521199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1027" y="3763350"/>
            <a:ext cx="3975098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Challenge:</a:t>
            </a:r>
            <a:endParaRPr/>
          </a:p>
        </p:txBody>
      </p:sp>
      <p:sp>
        <p:nvSpPr>
          <p:cNvPr id="268" name="Google Shape;26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</a:t>
            </a:r>
            <a:r>
              <a:rPr lang="en"/>
              <a:t>above</a:t>
            </a:r>
            <a:r>
              <a:rPr lang="en"/>
              <a:t> equation predicts continuous outputs.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Unbounded output: There is no natural constraint on the </a:t>
            </a:r>
            <a:r>
              <a:rPr lang="en"/>
              <a:t>output, and prediction could be any real number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Intuitively, it also doesn’t make sense for       to take values larger than 1 or smaller than 0 when we know that y ∈ {0, 1}.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269" name="Google Shape;2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825" y="1619754"/>
            <a:ext cx="1790701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675" y="4408063"/>
            <a:ext cx="412500" cy="5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c604b1443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77" name="Google Shape;277;g29c604b1443_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 logistic regression, we define the problem as follows:</a:t>
            </a:r>
            <a:br>
              <a:rPr lang="en"/>
            </a:b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Instead of just predicting the class, give the probability of the instance being that class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Thus we need a function that transforms the output into a probability distribution. </a:t>
            </a:r>
            <a:endParaRPr/>
          </a:p>
        </p:txBody>
      </p:sp>
      <p:pic>
        <p:nvPicPr>
          <p:cNvPr id="278" name="Google Shape;278;g29c604b144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75" y="3782975"/>
            <a:ext cx="23050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9c604b144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600" y="3834700"/>
            <a:ext cx="1679675" cy="11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9c604b1443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8700" y="5734449"/>
            <a:ext cx="2107600" cy="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9c604b1443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120" y="5734450"/>
            <a:ext cx="698975" cy="6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9c604b1443_0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4100" y="5697899"/>
            <a:ext cx="1031700" cy="6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9c604b1443_0_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06200" y="152400"/>
            <a:ext cx="3238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9c604b1443_0_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8025" y="5734450"/>
            <a:ext cx="245500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>
            <p:ph type="title"/>
          </p:nvPr>
        </p:nvSpPr>
        <p:spPr>
          <a:xfrm>
            <a:off x="2024409" y="322161"/>
            <a:ext cx="5294345" cy="6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Sigmoid Function</a:t>
            </a:r>
            <a:endParaRPr/>
          </a:p>
        </p:txBody>
      </p:sp>
      <p:sp>
        <p:nvSpPr>
          <p:cNvPr id="291" name="Google Shape;291;p12"/>
          <p:cNvSpPr/>
          <p:nvPr/>
        </p:nvSpPr>
        <p:spPr>
          <a:xfrm>
            <a:off x="7147425" y="1497763"/>
            <a:ext cx="3242700" cy="276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6576475" y="665600"/>
            <a:ext cx="2514300" cy="669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79693" marR="7366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Widely used in  classification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12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4" name="Google Shape;2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19" y="1383538"/>
            <a:ext cx="3949701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1184" y="3489429"/>
            <a:ext cx="2946397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390" y="2690602"/>
            <a:ext cx="2641601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2"/>
          <p:cNvSpPr txBox="1"/>
          <p:nvPr/>
        </p:nvSpPr>
        <p:spPr>
          <a:xfrm>
            <a:off x="933050" y="4733350"/>
            <a:ext cx="55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1146900" y="5102675"/>
            <a:ext cx="55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a 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y=1 if            &gt;= 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y=0 if             &lt; 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9550" y="4272288"/>
            <a:ext cx="3498441" cy="25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3912" y="5561276"/>
            <a:ext cx="860575" cy="5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3900" y="6021425"/>
            <a:ext cx="860621" cy="5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Cost Function</a:t>
            </a:r>
            <a:endParaRPr/>
          </a:p>
        </p:txBody>
      </p:sp>
      <p:sp>
        <p:nvSpPr>
          <p:cNvPr id="307" name="Google Shape;30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We want to minimize the discrepancy between our model hypothesis and the observed label.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3499555" y="3894667"/>
            <a:ext cx="1840089" cy="1128889"/>
          </a:xfrm>
          <a:prstGeom prst="rect">
            <a:avLst/>
          </a:prstGeom>
          <a:noFill/>
          <a:ln cap="flat" cmpd="sng" w="254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6366931" y="3872089"/>
            <a:ext cx="1196622" cy="1151467"/>
          </a:xfrm>
          <a:prstGeom prst="ellipse">
            <a:avLst/>
          </a:prstGeom>
          <a:noFill/>
          <a:ln cap="flat" cmpd="sng" w="254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13"/>
          <p:cNvCxnSpPr/>
          <p:nvPr/>
        </p:nvCxnSpPr>
        <p:spPr>
          <a:xfrm flipH="1" rot="10800000">
            <a:off x="2460977" y="4447823"/>
            <a:ext cx="1027289" cy="112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1" name="Google Shape;311;p13"/>
          <p:cNvCxnSpPr/>
          <p:nvPr/>
        </p:nvCxnSpPr>
        <p:spPr>
          <a:xfrm flipH="1" rot="10800000">
            <a:off x="5345289" y="4453466"/>
            <a:ext cx="1027289" cy="112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2" name="Google Shape;312;p13"/>
          <p:cNvCxnSpPr>
            <a:endCxn id="309" idx="0"/>
          </p:cNvCxnSpPr>
          <p:nvPr/>
        </p:nvCxnSpPr>
        <p:spPr>
          <a:xfrm>
            <a:off x="6965242" y="3239989"/>
            <a:ext cx="0" cy="632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3" name="Google Shape;3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449" y="4241290"/>
            <a:ext cx="8890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842" y="4259030"/>
            <a:ext cx="8128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3556" y="4351562"/>
            <a:ext cx="279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0950" y="2750575"/>
            <a:ext cx="229176" cy="30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What type of loss to use?</a:t>
            </a:r>
            <a:endParaRPr/>
          </a:p>
        </p:txBody>
      </p:sp>
      <p:sp>
        <p:nvSpPr>
          <p:cNvPr id="322" name="Google Shape;32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MSE?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Not the </a:t>
            </a:r>
            <a:r>
              <a:rPr lang="en"/>
              <a:t>best</a:t>
            </a:r>
            <a:r>
              <a:rPr lang="en"/>
              <a:t> when it comes to classification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Leads to suboptimal results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Not ideal for probability output</a:t>
            </a:r>
            <a:endParaRPr/>
          </a:p>
        </p:txBody>
      </p:sp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326" y="1614501"/>
            <a:ext cx="3520803" cy="11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/>
          <p:nvPr>
            <p:ph type="title"/>
          </p:nvPr>
        </p:nvSpPr>
        <p:spPr>
          <a:xfrm>
            <a:off x="1444978" y="217126"/>
            <a:ext cx="6177224" cy="6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Binary Cross Entropy Loss</a:t>
            </a:r>
            <a:endParaRPr/>
          </a:p>
        </p:txBody>
      </p:sp>
      <p:sp>
        <p:nvSpPr>
          <p:cNvPr id="330" name="Google Shape;330;p15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1" name="Google Shape;3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2200" y="1957426"/>
            <a:ext cx="7626626" cy="14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49" y="3780450"/>
            <a:ext cx="10600072" cy="117778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5"/>
          <p:cNvSpPr txBox="1"/>
          <p:nvPr/>
        </p:nvSpPr>
        <p:spPr>
          <a:xfrm>
            <a:off x="777550" y="5311200"/>
            <a:ext cx="5598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43434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Intuition of Cost Function</a:t>
            </a:r>
            <a:endParaRPr/>
          </a:p>
        </p:txBody>
      </p:sp>
      <p:pic>
        <p:nvPicPr>
          <p:cNvPr id="339" name="Google Shape;3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5" y="2026274"/>
            <a:ext cx="10917975" cy="23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175" y="3290825"/>
            <a:ext cx="1249800" cy="6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850" y="2986400"/>
            <a:ext cx="1249800" cy="6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000" y="3536975"/>
            <a:ext cx="1249800" cy="6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450" y="4467750"/>
            <a:ext cx="2814222" cy="23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c604b1443_0_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Intuition of Cost Function</a:t>
            </a:r>
            <a:endParaRPr/>
          </a:p>
        </p:txBody>
      </p:sp>
      <p:pic>
        <p:nvPicPr>
          <p:cNvPr id="349" name="Google Shape;349;g29c604b1443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75" y="1765700"/>
            <a:ext cx="9044874" cy="19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850" y="2804345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50" y="3011870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50" y="2548286"/>
            <a:ext cx="1003300" cy="5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9c604b1443_0_95"/>
          <p:cNvSpPr/>
          <p:nvPr/>
        </p:nvSpPr>
        <p:spPr>
          <a:xfrm>
            <a:off x="5473425" y="2568775"/>
            <a:ext cx="4693200" cy="512100"/>
          </a:xfrm>
          <a:prstGeom prst="rect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9c604b1443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675" y="3694175"/>
            <a:ext cx="3714744" cy="28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00" y="6144695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9c604b144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901" y="3673125"/>
            <a:ext cx="4789450" cy="31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400" y="4558895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9c604b144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0563" y="6193700"/>
            <a:ext cx="811325" cy="4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Lecture 2: Outline</a:t>
            </a:r>
            <a:endParaRPr/>
          </a:p>
        </p:txBody>
      </p:sp>
      <p:sp>
        <p:nvSpPr>
          <p:cNvPr id="187" name="Google Shape;18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Linear Regression (Review)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Logistic Regression (Classification)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Optimization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c604b1443_0_1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Intuition of Cost Function</a:t>
            </a:r>
            <a:endParaRPr/>
          </a:p>
        </p:txBody>
      </p:sp>
      <p:pic>
        <p:nvPicPr>
          <p:cNvPr id="364" name="Google Shape;364;g29c604b144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75" y="1765700"/>
            <a:ext cx="9044874" cy="19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850" y="2804345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50" y="3011870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850" y="2548286"/>
            <a:ext cx="1003300" cy="5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9c604b1443_0_112"/>
          <p:cNvSpPr/>
          <p:nvPr/>
        </p:nvSpPr>
        <p:spPr>
          <a:xfrm>
            <a:off x="5321025" y="2568775"/>
            <a:ext cx="4693200" cy="512100"/>
          </a:xfrm>
          <a:prstGeom prst="rect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538" y="6125675"/>
            <a:ext cx="811325" cy="4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9c604b1443_0_112"/>
          <p:cNvSpPr/>
          <p:nvPr/>
        </p:nvSpPr>
        <p:spPr>
          <a:xfrm>
            <a:off x="5321025" y="3102175"/>
            <a:ext cx="4693200" cy="512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29c604b1443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25" y="3820738"/>
            <a:ext cx="3650925" cy="27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550" y="6201870"/>
            <a:ext cx="1003300" cy="51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c604b1443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3655975"/>
            <a:ext cx="4412007" cy="30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c604b144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450" y="4933169"/>
            <a:ext cx="633750" cy="32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/>
          <p:nvPr>
            <p:ph type="title"/>
          </p:nvPr>
        </p:nvSpPr>
        <p:spPr>
          <a:xfrm>
            <a:off x="300252" y="218875"/>
            <a:ext cx="8446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How to find optimal Parameters?</a:t>
            </a:r>
            <a:endParaRPr/>
          </a:p>
        </p:txBody>
      </p:sp>
      <p:sp>
        <p:nvSpPr>
          <p:cNvPr id="380" name="Google Shape;380;p20"/>
          <p:cNvSpPr txBox="1"/>
          <p:nvPr/>
        </p:nvSpPr>
        <p:spPr>
          <a:xfrm>
            <a:off x="1734279" y="4324475"/>
            <a:ext cx="4476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Just like before, simply take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0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2" name="Google Shape;3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1276383"/>
            <a:ext cx="12001502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2420" y="4960254"/>
            <a:ext cx="2539998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 txBox="1"/>
          <p:nvPr/>
        </p:nvSpPr>
        <p:spPr>
          <a:xfrm>
            <a:off x="1069725" y="5883775"/>
            <a:ext cx="10694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308735" lvl="0" marL="1314768" marR="2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However, this does not have a nice closed solution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5" name="Google Shape;385;p20"/>
          <p:cNvPicPr preferRelativeResize="0"/>
          <p:nvPr/>
        </p:nvPicPr>
        <p:blipFill rotWithShape="1">
          <a:blip r:embed="rId5">
            <a:alphaModFix/>
          </a:blip>
          <a:srcRect b="24216" l="0" r="0" t="11565"/>
          <a:stretch/>
        </p:blipFill>
        <p:spPr>
          <a:xfrm>
            <a:off x="1499025" y="2800425"/>
            <a:ext cx="81819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550" y="3061838"/>
            <a:ext cx="1520022" cy="8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875" y="2907475"/>
            <a:ext cx="649900" cy="1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d1c8052d7_0_145"/>
          <p:cNvSpPr txBox="1"/>
          <p:nvPr>
            <p:ph type="title"/>
          </p:nvPr>
        </p:nvSpPr>
        <p:spPr>
          <a:xfrm>
            <a:off x="434761" y="496323"/>
            <a:ext cx="4807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393" name="Google Shape;393;g29d1c8052d7_0_145"/>
          <p:cNvSpPr/>
          <p:nvPr/>
        </p:nvSpPr>
        <p:spPr>
          <a:xfrm>
            <a:off x="7190767" y="3114213"/>
            <a:ext cx="392748" cy="160020"/>
          </a:xfrm>
          <a:custGeom>
            <a:rect b="b" l="l" r="r" t="t"/>
            <a:pathLst>
              <a:path extrusionOk="0" h="320040" w="785495">
                <a:moveTo>
                  <a:pt x="784885" y="0"/>
                </a:moveTo>
                <a:lnTo>
                  <a:pt x="0" y="0"/>
                </a:lnTo>
                <a:lnTo>
                  <a:pt x="0" y="320039"/>
                </a:lnTo>
                <a:lnTo>
                  <a:pt x="784885" y="320039"/>
                </a:lnTo>
                <a:lnTo>
                  <a:pt x="7848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9d1c8052d7_0_145"/>
          <p:cNvSpPr txBox="1"/>
          <p:nvPr/>
        </p:nvSpPr>
        <p:spPr>
          <a:xfrm>
            <a:off x="1412855" y="3406708"/>
            <a:ext cx="5489700" cy="1104000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>
                <a:schemeClr val="dk1"/>
              </a:buClr>
              <a:buSzPts val="3150"/>
              <a:buFont typeface="Calibri"/>
              <a:buNone/>
            </a:pPr>
            <a:r>
              <a:t/>
            </a:r>
            <a:endParaRPr b="0" i="0" sz="3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1781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rate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5" name="Google Shape;395;g29d1c8052d7_0_145"/>
          <p:cNvGrpSpPr/>
          <p:nvPr/>
        </p:nvGrpSpPr>
        <p:grpSpPr>
          <a:xfrm>
            <a:off x="4011592" y="3586153"/>
            <a:ext cx="698760" cy="634606"/>
            <a:chOff x="4975187" y="7172312"/>
            <a:chExt cx="1397520" cy="1269212"/>
          </a:xfrm>
        </p:grpSpPr>
        <p:sp>
          <p:nvSpPr>
            <p:cNvPr id="396" name="Google Shape;396;g29d1c8052d7_0_145"/>
            <p:cNvSpPr/>
            <p:nvPr/>
          </p:nvSpPr>
          <p:spPr>
            <a:xfrm>
              <a:off x="5610707" y="7172312"/>
              <a:ext cx="762000" cy="982979"/>
            </a:xfrm>
            <a:custGeom>
              <a:rect b="b" l="l" r="r" t="t"/>
              <a:pathLst>
                <a:path extrusionOk="0" h="982979" w="762000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29d1c8052d7_0_145"/>
            <p:cNvSpPr/>
            <p:nvPr/>
          </p:nvSpPr>
          <p:spPr>
            <a:xfrm>
              <a:off x="4975187" y="8010995"/>
              <a:ext cx="747395" cy="430529"/>
            </a:xfrm>
            <a:custGeom>
              <a:rect b="b" l="l" r="r" t="t"/>
              <a:pathLst>
                <a:path extrusionOk="0" h="430529" w="747395">
                  <a:moveTo>
                    <a:pt x="528103" y="75791"/>
                  </a:moveTo>
                  <a:lnTo>
                    <a:pt x="0" y="363143"/>
                  </a:lnTo>
                  <a:lnTo>
                    <a:pt x="36423" y="430085"/>
                  </a:lnTo>
                  <a:lnTo>
                    <a:pt x="564521" y="142723"/>
                  </a:lnTo>
                  <a:lnTo>
                    <a:pt x="528103" y="75791"/>
                  </a:lnTo>
                  <a:close/>
                </a:path>
                <a:path extrusionOk="0" h="430529" w="747395">
                  <a:moveTo>
                    <a:pt x="706967" y="57581"/>
                  </a:moveTo>
                  <a:lnTo>
                    <a:pt x="561568" y="57581"/>
                  </a:lnTo>
                  <a:lnTo>
                    <a:pt x="597992" y="124510"/>
                  </a:lnTo>
                  <a:lnTo>
                    <a:pt x="564521" y="142723"/>
                  </a:lnTo>
                  <a:lnTo>
                    <a:pt x="600938" y="209651"/>
                  </a:lnTo>
                  <a:lnTo>
                    <a:pt x="706967" y="57581"/>
                  </a:lnTo>
                  <a:close/>
                </a:path>
                <a:path extrusionOk="0" h="430529" w="747395">
                  <a:moveTo>
                    <a:pt x="561568" y="57581"/>
                  </a:moveTo>
                  <a:lnTo>
                    <a:pt x="528103" y="75791"/>
                  </a:lnTo>
                  <a:lnTo>
                    <a:pt x="564521" y="142723"/>
                  </a:lnTo>
                  <a:lnTo>
                    <a:pt x="597992" y="124510"/>
                  </a:lnTo>
                  <a:lnTo>
                    <a:pt x="561568" y="57581"/>
                  </a:lnTo>
                  <a:close/>
                </a:path>
                <a:path extrusionOk="0" h="430529" w="747395">
                  <a:moveTo>
                    <a:pt x="747115" y="0"/>
                  </a:moveTo>
                  <a:lnTo>
                    <a:pt x="491680" y="8851"/>
                  </a:lnTo>
                  <a:lnTo>
                    <a:pt x="528103" y="75791"/>
                  </a:lnTo>
                  <a:lnTo>
                    <a:pt x="561568" y="57581"/>
                  </a:lnTo>
                  <a:lnTo>
                    <a:pt x="706967" y="57581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g29d1c8052d7_0_145"/>
          <p:cNvSpPr txBox="1"/>
          <p:nvPr/>
        </p:nvSpPr>
        <p:spPr>
          <a:xfrm>
            <a:off x="718300" y="5040700"/>
            <a:ext cx="7150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 have a linear model for prediction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classification, we want to output a probability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 map the prediction to probabilities with a sigmoid function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 have a loss function (BCE) to compare models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g29d1c8052d7_0_145"/>
          <p:cNvSpPr txBox="1"/>
          <p:nvPr>
            <p:ph idx="11" type="ftr"/>
          </p:nvPr>
        </p:nvSpPr>
        <p:spPr>
          <a:xfrm>
            <a:off x="8040661" y="13100338"/>
            <a:ext cx="2639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0" name="Google Shape;400;g29d1c8052d7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196" y="3510416"/>
            <a:ext cx="5003803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9d1c8052d7_0_145"/>
          <p:cNvSpPr/>
          <p:nvPr/>
        </p:nvSpPr>
        <p:spPr>
          <a:xfrm>
            <a:off x="7190233" y="3119630"/>
            <a:ext cx="3433500" cy="2339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9d1c8052d7_0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" y="1325183"/>
            <a:ext cx="12001502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d1c8052d7_0_1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800"/>
              <a:t>Gradient Descent </a:t>
            </a:r>
            <a:endParaRPr b="1" sz="4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800"/>
              <a:t>Algorithm</a:t>
            </a:r>
            <a:endParaRPr b="1"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"/>
          <p:cNvSpPr txBox="1"/>
          <p:nvPr>
            <p:ph type="title"/>
          </p:nvPr>
        </p:nvSpPr>
        <p:spPr>
          <a:xfrm>
            <a:off x="297351" y="322025"/>
            <a:ext cx="9003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Gradient Descent </a:t>
            </a:r>
            <a:endParaRPr/>
          </a:p>
        </p:txBody>
      </p:sp>
      <p:sp>
        <p:nvSpPr>
          <p:cNvPr id="415" name="Google Shape;415;p21"/>
          <p:cNvSpPr txBox="1"/>
          <p:nvPr/>
        </p:nvSpPr>
        <p:spPr>
          <a:xfrm>
            <a:off x="1536477" y="4134475"/>
            <a:ext cx="2069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6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</a:t>
            </a:r>
            <a:r>
              <a:rPr lang="en" sz="1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rate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8247449" y="1641951"/>
            <a:ext cx="3773100" cy="265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63" y="2072171"/>
            <a:ext cx="7874278" cy="212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750" y="1283938"/>
            <a:ext cx="3045855" cy="78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1"/>
          <p:cNvGrpSpPr/>
          <p:nvPr/>
        </p:nvGrpSpPr>
        <p:grpSpPr>
          <a:xfrm>
            <a:off x="2183775" y="3320028"/>
            <a:ext cx="817761" cy="830510"/>
            <a:chOff x="4897204" y="11796166"/>
            <a:chExt cx="1635523" cy="1661020"/>
          </a:xfrm>
        </p:grpSpPr>
        <p:sp>
          <p:nvSpPr>
            <p:cNvPr id="420" name="Google Shape;420;p21"/>
            <p:cNvSpPr/>
            <p:nvPr/>
          </p:nvSpPr>
          <p:spPr>
            <a:xfrm>
              <a:off x="5770727" y="11796166"/>
              <a:ext cx="762000" cy="982979"/>
            </a:xfrm>
            <a:custGeom>
              <a:rect b="b" l="l" r="r" t="t"/>
              <a:pathLst>
                <a:path extrusionOk="0" h="982979" w="762000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97204" y="12634874"/>
              <a:ext cx="984693" cy="822312"/>
            </a:xfrm>
            <a:custGeom>
              <a:rect b="b" l="l" r="r" t="t"/>
              <a:pathLst>
                <a:path extrusionOk="0" h="430530" w="747395">
                  <a:moveTo>
                    <a:pt x="528100" y="75794"/>
                  </a:moveTo>
                  <a:lnTo>
                    <a:pt x="0" y="363150"/>
                  </a:lnTo>
                  <a:lnTo>
                    <a:pt x="36423" y="430082"/>
                  </a:lnTo>
                  <a:lnTo>
                    <a:pt x="564520" y="142728"/>
                  </a:lnTo>
                  <a:lnTo>
                    <a:pt x="528100" y="75794"/>
                  </a:lnTo>
                  <a:close/>
                </a:path>
                <a:path extrusionOk="0" h="430530" w="747395">
                  <a:moveTo>
                    <a:pt x="706967" y="57583"/>
                  </a:moveTo>
                  <a:lnTo>
                    <a:pt x="561568" y="57583"/>
                  </a:lnTo>
                  <a:lnTo>
                    <a:pt x="597992" y="124515"/>
                  </a:lnTo>
                  <a:lnTo>
                    <a:pt x="564520" y="142728"/>
                  </a:lnTo>
                  <a:lnTo>
                    <a:pt x="600938" y="209659"/>
                  </a:lnTo>
                  <a:lnTo>
                    <a:pt x="706967" y="57583"/>
                  </a:lnTo>
                  <a:close/>
                </a:path>
                <a:path extrusionOk="0" h="430530" w="747395">
                  <a:moveTo>
                    <a:pt x="561568" y="57583"/>
                  </a:moveTo>
                  <a:lnTo>
                    <a:pt x="528100" y="75794"/>
                  </a:lnTo>
                  <a:lnTo>
                    <a:pt x="564520" y="142728"/>
                  </a:lnTo>
                  <a:lnTo>
                    <a:pt x="597992" y="124515"/>
                  </a:lnTo>
                  <a:lnTo>
                    <a:pt x="561568" y="57583"/>
                  </a:lnTo>
                  <a:close/>
                </a:path>
                <a:path extrusionOk="0" h="430530" w="747395">
                  <a:moveTo>
                    <a:pt x="747115" y="0"/>
                  </a:moveTo>
                  <a:lnTo>
                    <a:pt x="491680" y="8860"/>
                  </a:lnTo>
                  <a:lnTo>
                    <a:pt x="528100" y="75794"/>
                  </a:lnTo>
                  <a:lnTo>
                    <a:pt x="561568" y="57583"/>
                  </a:lnTo>
                  <a:lnTo>
                    <a:pt x="706967" y="57583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2" name="Google Shape;42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175" y="4551400"/>
            <a:ext cx="7874274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838200" y="365125"/>
            <a:ext cx="915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Direction of maximum increase and decrease for a function</a:t>
            </a:r>
            <a:endParaRPr/>
          </a:p>
        </p:txBody>
      </p:sp>
      <p:sp>
        <p:nvSpPr>
          <p:cNvPr id="428" name="Google Shape;428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Gradient direction is the direction of maximum increase for a function</a:t>
            </a:r>
            <a:br>
              <a:rPr lang="en"/>
            </a:b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Negative gradient is the direction of maximum decrease for a function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d1c8052d7_0_8"/>
          <p:cNvSpPr txBox="1"/>
          <p:nvPr/>
        </p:nvSpPr>
        <p:spPr>
          <a:xfrm>
            <a:off x="1863027" y="206635"/>
            <a:ext cx="67131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  <a:endParaRPr/>
          </a:p>
        </p:txBody>
      </p:sp>
      <p:pic>
        <p:nvPicPr>
          <p:cNvPr id="434" name="Google Shape;434;g29d1c8052d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13" y="1134221"/>
            <a:ext cx="7874278" cy="212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29d1c8052d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389" y="1013254"/>
            <a:ext cx="2943225" cy="3843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g29d1c8052d7_0_14"/>
          <p:cNvCxnSpPr/>
          <p:nvPr/>
        </p:nvCxnSpPr>
        <p:spPr>
          <a:xfrm rot="10800000">
            <a:off x="6578750" y="4459867"/>
            <a:ext cx="1734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41" name="Google Shape;441;g29d1c8052d7_0_14"/>
          <p:cNvSpPr txBox="1"/>
          <p:nvPr/>
        </p:nvSpPr>
        <p:spPr>
          <a:xfrm>
            <a:off x="8498227" y="4197467"/>
            <a:ext cx="189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  <a:endParaRPr/>
          </a:p>
        </p:txBody>
      </p:sp>
      <p:cxnSp>
        <p:nvCxnSpPr>
          <p:cNvPr id="442" name="Google Shape;442;g29d1c8052d7_0_14"/>
          <p:cNvCxnSpPr/>
          <p:nvPr/>
        </p:nvCxnSpPr>
        <p:spPr>
          <a:xfrm flipH="1" rot="10800000">
            <a:off x="3015702" y="4236032"/>
            <a:ext cx="3012600" cy="87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43" name="Google Shape;443;g29d1c8052d7_0_14"/>
          <p:cNvSpPr txBox="1"/>
          <p:nvPr/>
        </p:nvSpPr>
        <p:spPr>
          <a:xfrm>
            <a:off x="1708052" y="5153200"/>
            <a:ext cx="496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 direction</a:t>
            </a:r>
            <a:endParaRPr/>
          </a:p>
        </p:txBody>
      </p:sp>
      <p:cxnSp>
        <p:nvCxnSpPr>
          <p:cNvPr id="444" name="Google Shape;444;g29d1c8052d7_0_14"/>
          <p:cNvCxnSpPr/>
          <p:nvPr/>
        </p:nvCxnSpPr>
        <p:spPr>
          <a:xfrm>
            <a:off x="4556501" y="4937333"/>
            <a:ext cx="330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45" name="Google Shape;445;g29d1c8052d7_0_14"/>
          <p:cNvSpPr txBox="1"/>
          <p:nvPr/>
        </p:nvSpPr>
        <p:spPr>
          <a:xfrm>
            <a:off x="7376452" y="4857100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446" name="Google Shape;446;g29d1c8052d7_0_14"/>
          <p:cNvCxnSpPr/>
          <p:nvPr/>
        </p:nvCxnSpPr>
        <p:spPr>
          <a:xfrm rot="10800000">
            <a:off x="4556500" y="1099733"/>
            <a:ext cx="0" cy="38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47" name="Google Shape;447;g29d1c8052d7_0_14"/>
          <p:cNvSpPr txBox="1"/>
          <p:nvPr/>
        </p:nvSpPr>
        <p:spPr>
          <a:xfrm>
            <a:off x="3620202" y="1193514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d1c8052d7_0_26"/>
          <p:cNvSpPr txBox="1"/>
          <p:nvPr/>
        </p:nvSpPr>
        <p:spPr>
          <a:xfrm>
            <a:off x="300100" y="98850"/>
            <a:ext cx="112332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Mini-batch (</a:t>
            </a:r>
            <a:r>
              <a:rPr lang="en" sz="3600">
                <a:solidFill>
                  <a:srgbClr val="FFFFFF"/>
                </a:solidFill>
              </a:rPr>
              <a:t>Stochastic</a:t>
            </a: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Gradient</a:t>
            </a:r>
            <a:r>
              <a:rPr lang="en" sz="3600">
                <a:solidFill>
                  <a:srgbClr val="FFFFFF"/>
                </a:solidFill>
              </a:rPr>
              <a:t> </a:t>
            </a: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Descent</a:t>
            </a:r>
            <a:endParaRPr/>
          </a:p>
        </p:txBody>
      </p:sp>
      <p:sp>
        <p:nvSpPr>
          <p:cNvPr id="453" name="Google Shape;453;g29d1c8052d7_0_26"/>
          <p:cNvSpPr txBox="1"/>
          <p:nvPr/>
        </p:nvSpPr>
        <p:spPr>
          <a:xfrm>
            <a:off x="1949102" y="1330235"/>
            <a:ext cx="7955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use a small portion of the training set to compute the gradient.</a:t>
            </a:r>
            <a:endParaRPr/>
          </a:p>
        </p:txBody>
      </p:sp>
      <p:pic>
        <p:nvPicPr>
          <p:cNvPr id="454" name="Google Shape;454;g29d1c8052d7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9d1c8052d7_0_26"/>
          <p:cNvSpPr txBox="1"/>
          <p:nvPr/>
        </p:nvSpPr>
        <p:spPr>
          <a:xfrm>
            <a:off x="1863027" y="4849235"/>
            <a:ext cx="7643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mini-batch sizes are 32/64/128 examples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Krizhevsky ILSVRC ConvNet used 256 examples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d1c8052d7_0_33"/>
          <p:cNvSpPr txBox="1"/>
          <p:nvPr/>
        </p:nvSpPr>
        <p:spPr>
          <a:xfrm>
            <a:off x="381000" y="90000"/>
            <a:ext cx="965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Mini-batch Gradient Descent </a:t>
            </a:r>
            <a:endParaRPr/>
          </a:p>
        </p:txBody>
      </p:sp>
      <p:sp>
        <p:nvSpPr>
          <p:cNvPr id="461" name="Google Shape;461;g29d1c8052d7_0_33"/>
          <p:cNvSpPr txBox="1"/>
          <p:nvPr/>
        </p:nvSpPr>
        <p:spPr>
          <a:xfrm>
            <a:off x="1949102" y="1330235"/>
            <a:ext cx="7955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use a small portion of the training set to compute the gradient.</a:t>
            </a:r>
            <a:endParaRPr/>
          </a:p>
        </p:txBody>
      </p:sp>
      <p:pic>
        <p:nvPicPr>
          <p:cNvPr id="462" name="Google Shape;462;g29d1c8052d7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9d1c8052d7_0_33"/>
          <p:cNvSpPr txBox="1"/>
          <p:nvPr/>
        </p:nvSpPr>
        <p:spPr>
          <a:xfrm>
            <a:off x="1863027" y="4849235"/>
            <a:ext cx="6784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mini-batch sizes are 32/64/128 examples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Krizhevsky ILSVRC ConvNet used 256 examples</a:t>
            </a:r>
            <a:endParaRPr/>
          </a:p>
        </p:txBody>
      </p:sp>
      <p:sp>
        <p:nvSpPr>
          <p:cNvPr id="464" name="Google Shape;464;g29d1c8052d7_0_33"/>
          <p:cNvSpPr/>
          <p:nvPr/>
        </p:nvSpPr>
        <p:spPr>
          <a:xfrm>
            <a:off x="2070227" y="4000933"/>
            <a:ext cx="6249600" cy="3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9d1c8052d7_0_33"/>
          <p:cNvSpPr txBox="1"/>
          <p:nvPr/>
        </p:nvSpPr>
        <p:spPr>
          <a:xfrm>
            <a:off x="8260875" y="4329535"/>
            <a:ext cx="27360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 will look at more fancy update formulas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(momentum, Adagrad, RMSProp, Adam, …)</a:t>
            </a:r>
            <a:endParaRPr/>
          </a:p>
        </p:txBody>
      </p:sp>
      <p:cxnSp>
        <p:nvCxnSpPr>
          <p:cNvPr id="466" name="Google Shape;466;g29d1c8052d7_0_33"/>
          <p:cNvCxnSpPr/>
          <p:nvPr/>
        </p:nvCxnSpPr>
        <p:spPr>
          <a:xfrm rot="10800000">
            <a:off x="7490074" y="4341567"/>
            <a:ext cx="652500" cy="79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type="title"/>
          </p:nvPr>
        </p:nvSpPr>
        <p:spPr>
          <a:xfrm>
            <a:off x="1117619" y="417085"/>
            <a:ext cx="3681070" cy="6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6949440" y="2830068"/>
            <a:ext cx="3229356" cy="21915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1117619" y="1529614"/>
            <a:ext cx="7989253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635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your model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 scalar linear model (line fitting)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Fitting polynomials (synthetically designing features from a one-dimensional input)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None/>
            </a:pPr>
            <a:r>
              <a:t/>
            </a:r>
            <a:endParaRPr b="0" i="0" sz="1875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35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your loss function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 used mean squared error loss throughout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350" marR="0" rtl="0" algn="l">
              <a:lnSpc>
                <a:spcPct val="119722"/>
              </a:lnSpc>
              <a:spcBef>
                <a:spcPts val="17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Finding optimal parameter fitting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Closed form solution to the linear least squares?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Why is it linear least squares?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is closed form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6096000" y="1355116"/>
            <a:ext cx="3681070" cy="3489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9d1c8052d7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225" y="1073495"/>
            <a:ext cx="4405501" cy="469726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9d1c8052d7_0_43"/>
          <p:cNvSpPr txBox="1"/>
          <p:nvPr/>
        </p:nvSpPr>
        <p:spPr>
          <a:xfrm>
            <a:off x="6340750" y="1186249"/>
            <a:ext cx="4164000" cy="4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of optimization progress while training a neural network.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(Loss over mini-batches goes down over time.)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9d1c8052d7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663" y="1458097"/>
            <a:ext cx="4371975" cy="438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9d1c8052d7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1458097"/>
            <a:ext cx="4405501" cy="42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9d1c8052d7_0_48"/>
          <p:cNvSpPr txBox="1"/>
          <p:nvPr/>
        </p:nvSpPr>
        <p:spPr>
          <a:xfrm>
            <a:off x="748926" y="204942"/>
            <a:ext cx="8678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effects of step size (or “learning rate”)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g29d1c8052d7_0_54"/>
          <p:cNvCxnSpPr/>
          <p:nvPr/>
        </p:nvCxnSpPr>
        <p:spPr>
          <a:xfrm flipH="1">
            <a:off x="4583384" y="1881520"/>
            <a:ext cx="263100" cy="1054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86" name="Google Shape;486;g29d1c8052d7_0_54"/>
          <p:cNvSpPr txBox="1"/>
          <p:nvPr/>
        </p:nvSpPr>
        <p:spPr>
          <a:xfrm>
            <a:off x="3263288" y="4942175"/>
            <a:ext cx="189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  <a:endParaRPr/>
          </a:p>
        </p:txBody>
      </p:sp>
      <p:cxnSp>
        <p:nvCxnSpPr>
          <p:cNvPr id="487" name="Google Shape;487;g29d1c8052d7_0_54"/>
          <p:cNvCxnSpPr/>
          <p:nvPr/>
        </p:nvCxnSpPr>
        <p:spPr>
          <a:xfrm flipH="1" rot="10800000">
            <a:off x="4212637" y="3940500"/>
            <a:ext cx="237600" cy="1012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88" name="Google Shape;488;g29d1c8052d7_0_54"/>
          <p:cNvSpPr txBox="1"/>
          <p:nvPr/>
        </p:nvSpPr>
        <p:spPr>
          <a:xfrm>
            <a:off x="3806149" y="1369589"/>
            <a:ext cx="496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negative gradient direction</a:t>
            </a:r>
            <a:endParaRPr/>
          </a:p>
        </p:txBody>
      </p:sp>
      <p:cxnSp>
        <p:nvCxnSpPr>
          <p:cNvPr id="489" name="Google Shape;489;g29d1c8052d7_0_54"/>
          <p:cNvCxnSpPr/>
          <p:nvPr/>
        </p:nvCxnSpPr>
        <p:spPr>
          <a:xfrm>
            <a:off x="2098076" y="4459867"/>
            <a:ext cx="788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90" name="Google Shape;490;g29d1c8052d7_0_54"/>
          <p:cNvSpPr txBox="1"/>
          <p:nvPr/>
        </p:nvSpPr>
        <p:spPr>
          <a:xfrm>
            <a:off x="9572584" y="4615550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491" name="Google Shape;491;g29d1c8052d7_0_54"/>
          <p:cNvCxnSpPr/>
          <p:nvPr/>
        </p:nvCxnSpPr>
        <p:spPr>
          <a:xfrm rot="10800000">
            <a:off x="2089525" y="1276867"/>
            <a:ext cx="0" cy="318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92" name="Google Shape;492;g29d1c8052d7_0_54"/>
          <p:cNvSpPr txBox="1"/>
          <p:nvPr/>
        </p:nvSpPr>
        <p:spPr>
          <a:xfrm>
            <a:off x="2205726" y="1104919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  <p:sp>
        <p:nvSpPr>
          <p:cNvPr id="493" name="Google Shape;493;g29d1c8052d7_0_54"/>
          <p:cNvSpPr txBox="1"/>
          <p:nvPr/>
        </p:nvSpPr>
        <p:spPr>
          <a:xfrm>
            <a:off x="1687152" y="210065"/>
            <a:ext cx="8821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Minibatch updates</a:t>
            </a:r>
            <a:endParaRPr/>
          </a:p>
        </p:txBody>
      </p:sp>
      <p:grpSp>
        <p:nvGrpSpPr>
          <p:cNvPr id="494" name="Google Shape;494;g29d1c8052d7_0_54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495" name="Google Shape;495;g29d1c8052d7_0_54"/>
            <p:cNvSpPr/>
            <p:nvPr/>
          </p:nvSpPr>
          <p:spPr>
            <a:xfrm rot="5400000">
              <a:off x="4151277" y="1047079"/>
              <a:ext cx="425100" cy="2115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9d1c8052d7_0_54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9d1c8052d7_0_54"/>
            <p:cNvSpPr/>
            <p:nvPr/>
          </p:nvSpPr>
          <p:spPr>
            <a:xfrm rot="5400000">
              <a:off x="3665266" y="-1362686"/>
              <a:ext cx="1397100" cy="6951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9d1c8052d7_0_54"/>
            <p:cNvSpPr/>
            <p:nvPr/>
          </p:nvSpPr>
          <p:spPr>
            <a:xfrm rot="5400000">
              <a:off x="3816429" y="-611096"/>
              <a:ext cx="1094400" cy="54480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9d1c8052d7_0_54"/>
            <p:cNvSpPr/>
            <p:nvPr/>
          </p:nvSpPr>
          <p:spPr>
            <a:xfrm rot="5400000">
              <a:off x="3943962" y="24192"/>
              <a:ext cx="839400" cy="4177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9d1c8052d7_0_54"/>
            <p:cNvSpPr/>
            <p:nvPr/>
          </p:nvSpPr>
          <p:spPr>
            <a:xfrm rot="5400000">
              <a:off x="4057758" y="590436"/>
              <a:ext cx="611700" cy="30450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9d1c8052d7_0_54"/>
            <p:cNvSpPr/>
            <p:nvPr/>
          </p:nvSpPr>
          <p:spPr>
            <a:xfrm>
              <a:off x="2450375" y="2660090"/>
              <a:ext cx="135300" cy="135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9d1c8052d7_0_54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fmla="val 4653" name="adj"/>
              </a:avLst>
            </a:prstGeom>
            <a:solidFill>
              <a:srgbClr val="F9CB9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3" name="Google Shape;503;g29d1c8052d7_0_54"/>
          <p:cNvCxnSpPr/>
          <p:nvPr/>
        </p:nvCxnSpPr>
        <p:spPr>
          <a:xfrm flipH="1" rot="10800000">
            <a:off x="4461542" y="3049288"/>
            <a:ext cx="121800" cy="7938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04" name="Google Shape;504;g29d1c8052d7_0_54"/>
          <p:cNvCxnSpPr/>
          <p:nvPr/>
        </p:nvCxnSpPr>
        <p:spPr>
          <a:xfrm>
            <a:off x="4411121" y="3856499"/>
            <a:ext cx="594000" cy="67800"/>
          </a:xfrm>
          <a:prstGeom prst="straightConnector1">
            <a:avLst/>
          </a:prstGeom>
          <a:noFill/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05" name="Google Shape;505;g29d1c8052d7_0_54"/>
          <p:cNvSpPr txBox="1"/>
          <p:nvPr/>
        </p:nvSpPr>
        <p:spPr>
          <a:xfrm>
            <a:off x="3595875" y="6384263"/>
            <a:ext cx="480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g29d1c8052d7_0_79"/>
          <p:cNvCxnSpPr/>
          <p:nvPr/>
        </p:nvCxnSpPr>
        <p:spPr>
          <a:xfrm flipH="1">
            <a:off x="4411184" y="1881520"/>
            <a:ext cx="435300" cy="1167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12" name="Google Shape;512;g29d1c8052d7_0_79"/>
          <p:cNvSpPr txBox="1"/>
          <p:nvPr/>
        </p:nvSpPr>
        <p:spPr>
          <a:xfrm>
            <a:off x="3263288" y="4942175"/>
            <a:ext cx="189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  <a:endParaRPr/>
          </a:p>
        </p:txBody>
      </p:sp>
      <p:cxnSp>
        <p:nvCxnSpPr>
          <p:cNvPr id="513" name="Google Shape;513;g29d1c8052d7_0_79"/>
          <p:cNvCxnSpPr/>
          <p:nvPr/>
        </p:nvCxnSpPr>
        <p:spPr>
          <a:xfrm flipH="1" rot="10800000">
            <a:off x="4212637" y="3940500"/>
            <a:ext cx="237600" cy="1012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14" name="Google Shape;514;g29d1c8052d7_0_79"/>
          <p:cNvSpPr txBox="1"/>
          <p:nvPr/>
        </p:nvSpPr>
        <p:spPr>
          <a:xfrm>
            <a:off x="3806148" y="1369589"/>
            <a:ext cx="496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noisy gradient from minibatch</a:t>
            </a:r>
            <a:endParaRPr/>
          </a:p>
        </p:txBody>
      </p:sp>
      <p:cxnSp>
        <p:nvCxnSpPr>
          <p:cNvPr id="515" name="Google Shape;515;g29d1c8052d7_0_79"/>
          <p:cNvCxnSpPr/>
          <p:nvPr/>
        </p:nvCxnSpPr>
        <p:spPr>
          <a:xfrm>
            <a:off x="2098076" y="4459867"/>
            <a:ext cx="788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16" name="Google Shape;516;g29d1c8052d7_0_79"/>
          <p:cNvSpPr txBox="1"/>
          <p:nvPr/>
        </p:nvSpPr>
        <p:spPr>
          <a:xfrm>
            <a:off x="9572584" y="4615550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517" name="Google Shape;517;g29d1c8052d7_0_79"/>
          <p:cNvCxnSpPr/>
          <p:nvPr/>
        </p:nvCxnSpPr>
        <p:spPr>
          <a:xfrm rot="10800000">
            <a:off x="2089525" y="1276867"/>
            <a:ext cx="0" cy="318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18" name="Google Shape;518;g29d1c8052d7_0_79"/>
          <p:cNvSpPr txBox="1"/>
          <p:nvPr/>
        </p:nvSpPr>
        <p:spPr>
          <a:xfrm>
            <a:off x="2205726" y="1104919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  <p:sp>
        <p:nvSpPr>
          <p:cNvPr id="519" name="Google Shape;519;g29d1c8052d7_0_79"/>
          <p:cNvSpPr txBox="1"/>
          <p:nvPr/>
        </p:nvSpPr>
        <p:spPr>
          <a:xfrm>
            <a:off x="1687152" y="210065"/>
            <a:ext cx="8821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Stochastic Gradient</a:t>
            </a:r>
            <a:endParaRPr/>
          </a:p>
        </p:txBody>
      </p:sp>
      <p:grpSp>
        <p:nvGrpSpPr>
          <p:cNvPr id="520" name="Google Shape;520;g29d1c8052d7_0_79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521" name="Google Shape;521;g29d1c8052d7_0_79"/>
            <p:cNvSpPr/>
            <p:nvPr/>
          </p:nvSpPr>
          <p:spPr>
            <a:xfrm rot="5400000">
              <a:off x="4151277" y="1047079"/>
              <a:ext cx="425100" cy="2115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9d1c8052d7_0_79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9d1c8052d7_0_79"/>
            <p:cNvSpPr/>
            <p:nvPr/>
          </p:nvSpPr>
          <p:spPr>
            <a:xfrm rot="5400000">
              <a:off x="3665266" y="-1362686"/>
              <a:ext cx="1397100" cy="6951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9d1c8052d7_0_79"/>
            <p:cNvSpPr/>
            <p:nvPr/>
          </p:nvSpPr>
          <p:spPr>
            <a:xfrm rot="5400000">
              <a:off x="3816429" y="-611096"/>
              <a:ext cx="1094400" cy="54480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9d1c8052d7_0_79"/>
            <p:cNvSpPr/>
            <p:nvPr/>
          </p:nvSpPr>
          <p:spPr>
            <a:xfrm rot="5400000">
              <a:off x="3943962" y="24192"/>
              <a:ext cx="839400" cy="4177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9d1c8052d7_0_79"/>
            <p:cNvSpPr/>
            <p:nvPr/>
          </p:nvSpPr>
          <p:spPr>
            <a:xfrm rot="5400000">
              <a:off x="4057758" y="590436"/>
              <a:ext cx="611700" cy="30450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9d1c8052d7_0_79"/>
            <p:cNvSpPr/>
            <p:nvPr/>
          </p:nvSpPr>
          <p:spPr>
            <a:xfrm>
              <a:off x="2450375" y="2660090"/>
              <a:ext cx="135300" cy="135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9d1c8052d7_0_79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fmla="val 4653" name="adj"/>
              </a:avLst>
            </a:prstGeom>
            <a:solidFill>
              <a:srgbClr val="F9CB9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9" name="Google Shape;529;g29d1c8052d7_0_79"/>
          <p:cNvCxnSpPr/>
          <p:nvPr/>
        </p:nvCxnSpPr>
        <p:spPr>
          <a:xfrm flipH="1" rot="10800000">
            <a:off x="4461542" y="3049288"/>
            <a:ext cx="121800" cy="7938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30" name="Google Shape;530;g29d1c8052d7_0_79"/>
          <p:cNvCxnSpPr>
            <a:stCxn id="527" idx="7"/>
          </p:cNvCxnSpPr>
          <p:nvPr/>
        </p:nvCxnSpPr>
        <p:spPr>
          <a:xfrm flipH="1" rot="10800000">
            <a:off x="4503587" y="3201764"/>
            <a:ext cx="232200" cy="60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31" name="Google Shape;531;g29d1c8052d7_0_79"/>
          <p:cNvCxnSpPr>
            <a:stCxn id="527" idx="4"/>
          </p:cNvCxnSpPr>
          <p:nvPr/>
        </p:nvCxnSpPr>
        <p:spPr>
          <a:xfrm rot="10800000">
            <a:off x="4331551" y="3105450"/>
            <a:ext cx="124200" cy="81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32" name="Google Shape;532;g29d1c8052d7_0_79"/>
          <p:cNvCxnSpPr/>
          <p:nvPr/>
        </p:nvCxnSpPr>
        <p:spPr>
          <a:xfrm flipH="1">
            <a:off x="4746584" y="1881519"/>
            <a:ext cx="99900" cy="122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33" name="Google Shape;533;g29d1c8052d7_0_79"/>
          <p:cNvSpPr txBox="1"/>
          <p:nvPr/>
        </p:nvSpPr>
        <p:spPr>
          <a:xfrm>
            <a:off x="3595875" y="6384263"/>
            <a:ext cx="480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g29d1c8052d7_0_106"/>
          <p:cNvCxnSpPr/>
          <p:nvPr/>
        </p:nvCxnSpPr>
        <p:spPr>
          <a:xfrm flipH="1">
            <a:off x="4475775" y="2188828"/>
            <a:ext cx="346800" cy="679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40" name="Google Shape;540;g29d1c8052d7_0_106"/>
          <p:cNvSpPr txBox="1"/>
          <p:nvPr/>
        </p:nvSpPr>
        <p:spPr>
          <a:xfrm>
            <a:off x="2628006" y="4869661"/>
            <a:ext cx="189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  <a:endParaRPr/>
          </a:p>
        </p:txBody>
      </p:sp>
      <p:cxnSp>
        <p:nvCxnSpPr>
          <p:cNvPr id="541" name="Google Shape;541;g29d1c8052d7_0_106"/>
          <p:cNvCxnSpPr/>
          <p:nvPr/>
        </p:nvCxnSpPr>
        <p:spPr>
          <a:xfrm flipH="1" rot="10800000">
            <a:off x="3517625" y="3857161"/>
            <a:ext cx="237600" cy="1012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42" name="Google Shape;542;g29d1c8052d7_0_106"/>
          <p:cNvSpPr txBox="1"/>
          <p:nvPr/>
        </p:nvSpPr>
        <p:spPr>
          <a:xfrm>
            <a:off x="3806148" y="1369589"/>
            <a:ext cx="496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gradients in blue</a:t>
            </a:r>
            <a:b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 gradients in red</a:t>
            </a:r>
            <a:endParaRPr/>
          </a:p>
        </p:txBody>
      </p:sp>
      <p:cxnSp>
        <p:nvCxnSpPr>
          <p:cNvPr id="543" name="Google Shape;543;g29d1c8052d7_0_106"/>
          <p:cNvCxnSpPr/>
          <p:nvPr/>
        </p:nvCxnSpPr>
        <p:spPr>
          <a:xfrm>
            <a:off x="2098076" y="4459867"/>
            <a:ext cx="788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44" name="Google Shape;544;g29d1c8052d7_0_106"/>
          <p:cNvSpPr txBox="1"/>
          <p:nvPr/>
        </p:nvSpPr>
        <p:spPr>
          <a:xfrm>
            <a:off x="9572584" y="4615550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545" name="Google Shape;545;g29d1c8052d7_0_106"/>
          <p:cNvCxnSpPr/>
          <p:nvPr/>
        </p:nvCxnSpPr>
        <p:spPr>
          <a:xfrm rot="10800000">
            <a:off x="2089525" y="1276867"/>
            <a:ext cx="0" cy="318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46" name="Google Shape;546;g29d1c8052d7_0_106"/>
          <p:cNvSpPr txBox="1"/>
          <p:nvPr/>
        </p:nvSpPr>
        <p:spPr>
          <a:xfrm>
            <a:off x="2205726" y="1104919"/>
            <a:ext cx="93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  <p:sp>
        <p:nvSpPr>
          <p:cNvPr id="547" name="Google Shape;547;g29d1c8052d7_0_106"/>
          <p:cNvSpPr txBox="1"/>
          <p:nvPr/>
        </p:nvSpPr>
        <p:spPr>
          <a:xfrm>
            <a:off x="1687152" y="210065"/>
            <a:ext cx="8821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Stochastic Gradient Descent</a:t>
            </a:r>
            <a:endParaRPr/>
          </a:p>
        </p:txBody>
      </p:sp>
      <p:sp>
        <p:nvSpPr>
          <p:cNvPr id="548" name="Google Shape;548;g29d1c8052d7_0_106"/>
          <p:cNvSpPr/>
          <p:nvPr/>
        </p:nvSpPr>
        <p:spPr>
          <a:xfrm rot="5400000">
            <a:off x="6089004" y="2175839"/>
            <a:ext cx="425100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9d1c8052d7_0_106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9d1c8052d7_0_106"/>
          <p:cNvSpPr/>
          <p:nvPr/>
        </p:nvSpPr>
        <p:spPr>
          <a:xfrm rot="5400000">
            <a:off x="5602991" y="-233926"/>
            <a:ext cx="1397100" cy="695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9d1c8052d7_0_106"/>
          <p:cNvSpPr/>
          <p:nvPr/>
        </p:nvSpPr>
        <p:spPr>
          <a:xfrm rot="5400000">
            <a:off x="5754155" y="517665"/>
            <a:ext cx="1094400" cy="5448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9d1c8052d7_0_106"/>
          <p:cNvSpPr/>
          <p:nvPr/>
        </p:nvSpPr>
        <p:spPr>
          <a:xfrm rot="5400000">
            <a:off x="5881688" y="1152952"/>
            <a:ext cx="839400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9d1c8052d7_0_106"/>
          <p:cNvSpPr/>
          <p:nvPr/>
        </p:nvSpPr>
        <p:spPr>
          <a:xfrm rot="5400000">
            <a:off x="5995485" y="1719197"/>
            <a:ext cx="611700" cy="3045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9d1c8052d7_0_106"/>
          <p:cNvSpPr/>
          <p:nvPr/>
        </p:nvSpPr>
        <p:spPr>
          <a:xfrm>
            <a:off x="3738498" y="3673366"/>
            <a:ext cx="135300" cy="135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9d1c8052d7_0_106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g29d1c8052d7_0_106"/>
          <p:cNvCxnSpPr/>
          <p:nvPr/>
        </p:nvCxnSpPr>
        <p:spPr>
          <a:xfrm flipH="1" rot="10800000">
            <a:off x="3800304" y="3139514"/>
            <a:ext cx="170400" cy="6015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57" name="Google Shape;557;g29d1c8052d7_0_106"/>
          <p:cNvCxnSpPr>
            <a:stCxn id="554" idx="7"/>
          </p:cNvCxnSpPr>
          <p:nvPr/>
        </p:nvCxnSpPr>
        <p:spPr>
          <a:xfrm flipH="1" rot="10800000">
            <a:off x="3853984" y="3331380"/>
            <a:ext cx="257400" cy="36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58" name="Google Shape;558;g29d1c8052d7_0_106"/>
          <p:cNvCxnSpPr/>
          <p:nvPr/>
        </p:nvCxnSpPr>
        <p:spPr>
          <a:xfrm flipH="1" rot="10800000">
            <a:off x="4122320" y="3105487"/>
            <a:ext cx="461100" cy="24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59" name="Google Shape;559;g29d1c8052d7_0_106"/>
          <p:cNvCxnSpPr/>
          <p:nvPr/>
        </p:nvCxnSpPr>
        <p:spPr>
          <a:xfrm>
            <a:off x="4583468" y="3105487"/>
            <a:ext cx="131400" cy="2406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0" name="Google Shape;560;g29d1c8052d7_0_106"/>
          <p:cNvCxnSpPr/>
          <p:nvPr/>
        </p:nvCxnSpPr>
        <p:spPr>
          <a:xfrm flipH="1" rot="10800000">
            <a:off x="4122321" y="2935782"/>
            <a:ext cx="327900" cy="3957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1" name="Google Shape;561;g29d1c8052d7_0_106"/>
          <p:cNvCxnSpPr/>
          <p:nvPr/>
        </p:nvCxnSpPr>
        <p:spPr>
          <a:xfrm>
            <a:off x="4583468" y="3105487"/>
            <a:ext cx="131400" cy="44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2" name="Google Shape;562;g29d1c8052d7_0_106"/>
          <p:cNvCxnSpPr/>
          <p:nvPr/>
        </p:nvCxnSpPr>
        <p:spPr>
          <a:xfrm flipH="1" rot="10800000">
            <a:off x="4714976" y="3185405"/>
            <a:ext cx="164100" cy="3585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3" name="Google Shape;563;g29d1c8052d7_0_106"/>
          <p:cNvCxnSpPr/>
          <p:nvPr/>
        </p:nvCxnSpPr>
        <p:spPr>
          <a:xfrm flipH="1" rot="10800000">
            <a:off x="4714977" y="3326630"/>
            <a:ext cx="265800" cy="18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4" name="Google Shape;564;g29d1c8052d7_0_106"/>
          <p:cNvCxnSpPr/>
          <p:nvPr/>
        </p:nvCxnSpPr>
        <p:spPr>
          <a:xfrm flipH="1" rot="10800000">
            <a:off x="4980633" y="3105583"/>
            <a:ext cx="103200" cy="225900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565" name="Google Shape;565;g29d1c8052d7_0_106"/>
          <p:cNvCxnSpPr/>
          <p:nvPr/>
        </p:nvCxnSpPr>
        <p:spPr>
          <a:xfrm rot="10800000">
            <a:off x="4980633" y="3021188"/>
            <a:ext cx="0" cy="32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66" name="Google Shape;566;g29d1c8052d7_0_106"/>
          <p:cNvSpPr txBox="1"/>
          <p:nvPr/>
        </p:nvSpPr>
        <p:spPr>
          <a:xfrm>
            <a:off x="1867559" y="5590556"/>
            <a:ext cx="8529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Gradients are noisy but still make good progress on average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9d1c8052d7_0_106"/>
          <p:cNvSpPr txBox="1"/>
          <p:nvPr/>
        </p:nvSpPr>
        <p:spPr>
          <a:xfrm>
            <a:off x="3595875" y="6384263"/>
            <a:ext cx="480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"/>
              <a:t>A Slight Detour: A Look at Optimization Tools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578" name="Google Shape;578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Unconstrained Optimization</a:t>
            </a:r>
            <a:endParaRPr/>
          </a:p>
        </p:txBody>
      </p:sp>
      <p:sp>
        <p:nvSpPr>
          <p:cNvPr id="579" name="Google Shape;579;p26"/>
          <p:cNvSpPr txBox="1"/>
          <p:nvPr>
            <p:ph idx="3" type="body"/>
          </p:nvPr>
        </p:nvSpPr>
        <p:spPr>
          <a:xfrm>
            <a:off x="60198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Constrained Optimization</a:t>
            </a:r>
            <a:endParaRPr/>
          </a:p>
        </p:txBody>
      </p:sp>
      <p:pic>
        <p:nvPicPr>
          <p:cNvPr id="580" name="Google Shape;5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612" y="3503613"/>
            <a:ext cx="23622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012" y="3319462"/>
            <a:ext cx="5130799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"/>
          <p:cNvSpPr txBox="1"/>
          <p:nvPr>
            <p:ph type="title"/>
          </p:nvPr>
        </p:nvSpPr>
        <p:spPr>
          <a:xfrm>
            <a:off x="979274" y="204000"/>
            <a:ext cx="8493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900">
            <a:spAutoFit/>
          </a:bodyPr>
          <a:lstStyle/>
          <a:p>
            <a:pPr indent="0" lvl="0" marL="251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Line Search Framework for Unconstrained Minimization</a:t>
            </a:r>
            <a:endParaRPr/>
          </a:p>
        </p:txBody>
      </p:sp>
      <p:sp>
        <p:nvSpPr>
          <p:cNvPr id="587" name="Google Shape;587;p29"/>
          <p:cNvSpPr txBox="1"/>
          <p:nvPr/>
        </p:nvSpPr>
        <p:spPr>
          <a:xfrm>
            <a:off x="5596937" y="2156961"/>
            <a:ext cx="145968" cy="237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Times New Roman"/>
              <a:buNone/>
            </a:pPr>
            <a:r>
              <a:rPr b="0" i="1" lang="en" sz="1387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387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29"/>
          <p:cNvSpPr txBox="1"/>
          <p:nvPr/>
        </p:nvSpPr>
        <p:spPr>
          <a:xfrm>
            <a:off x="5180677" y="1928722"/>
            <a:ext cx="1618236" cy="329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Arimo"/>
              <a:buNone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minimize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982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29"/>
          <p:cNvSpPr txBox="1"/>
          <p:nvPr/>
        </p:nvSpPr>
        <p:spPr>
          <a:xfrm>
            <a:off x="2023525" y="2943575"/>
            <a:ext cx="92784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500">
            <a:spAutoFit/>
          </a:bodyPr>
          <a:lstStyle/>
          <a:p>
            <a:pPr indent="0" lvl="0" marL="755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Helvetica Neue"/>
              <a:buNone/>
            </a:pPr>
            <a:r>
              <a:rPr b="1" i="0" lang="en" sz="198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Template</a:t>
            </a:r>
            <a:endParaRPr b="0" i="0" sz="1982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75503" marR="0" rtl="0" algn="l">
              <a:lnSpc>
                <a:spcPct val="119979"/>
              </a:lnSpc>
              <a:spcBef>
                <a:spcPts val="704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Times New Roman"/>
              <a:buNone/>
            </a:pP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5503" marR="0" rtl="0" algn="l">
              <a:lnSpc>
                <a:spcPct val="113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Courier New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a starting point, 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3000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aseline="30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5503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Courier New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(not converged)</a:t>
            </a:r>
            <a:endParaRPr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6338" marR="0" rtl="0" algn="l">
              <a:lnSpc>
                <a:spcPct val="113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Courier New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a search direction, 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aseline="3000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6338" marR="60402" rtl="0" algn="l">
              <a:lnSpc>
                <a:spcPct val="114271"/>
              </a:lnSpc>
              <a:spcBef>
                <a:spcPts val="69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Courier New"/>
              <a:buNone/>
            </a:pP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a step size in the search direction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 x</a:t>
            </a:r>
            <a:r>
              <a:rPr baseline="3000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aseline="30000"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+1 </a:t>
            </a: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3000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p</a:t>
            </a:r>
            <a:r>
              <a:rPr baseline="30000"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6338" marR="0" rtl="0" algn="l">
              <a:lnSpc>
                <a:spcPct val="114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2"/>
              <a:buFont typeface="Times New Roman"/>
              <a:buNone/>
            </a:pP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1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i="0" lang="en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+ 1</a:t>
            </a:r>
            <a:endParaRPr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"/>
          <p:cNvSpPr txBox="1"/>
          <p:nvPr>
            <p:ph type="title"/>
          </p:nvPr>
        </p:nvSpPr>
        <p:spPr>
          <a:xfrm>
            <a:off x="4261326" y="357011"/>
            <a:ext cx="3556093" cy="1378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900">
            <a:spAutoFit/>
          </a:bodyPr>
          <a:lstStyle/>
          <a:p>
            <a:pPr indent="0" lvl="0" marL="251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Backtracking Line Search</a:t>
            </a:r>
            <a:endParaRPr/>
          </a:p>
        </p:txBody>
      </p:sp>
      <p:sp>
        <p:nvSpPr>
          <p:cNvPr id="595" name="Google Shape;595;p30"/>
          <p:cNvSpPr txBox="1"/>
          <p:nvPr/>
        </p:nvSpPr>
        <p:spPr>
          <a:xfrm>
            <a:off x="2452287" y="2189394"/>
            <a:ext cx="6669248" cy="2317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4900">
            <a:spAutoFit/>
          </a:bodyPr>
          <a:lstStyle/>
          <a:p>
            <a:pPr indent="-305786" lvl="0" marL="3800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4"/>
              <a:buFont typeface="Times New Roman"/>
              <a:buChar char="•"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Simple and eﬀective strategy for line search</a:t>
            </a:r>
            <a:endParaRPr b="0" i="0" sz="1982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5786" lvl="0" marL="380031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rgbClr val="000000"/>
              </a:buClr>
              <a:buSzPts val="1784"/>
              <a:buFont typeface="Times New Roman"/>
              <a:buChar char="•"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Reduce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incrementally: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t</a:t>
            </a:r>
            <a:endParaRPr b="0" i="0" sz="1982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786" lvl="0" marL="380031" marR="0" rtl="0" algn="l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>
                <a:srgbClr val="000000"/>
              </a:buClr>
              <a:buSzPts val="1784"/>
              <a:buFont typeface="Times New Roman"/>
              <a:buChar char="•"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Termination condition: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0" lang="en" sz="1982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≤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αt </a:t>
            </a:r>
            <a:r>
              <a:rPr b="0" i="0" lang="en" sz="1982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∇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="0" i="0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30000" i="1" lang="en" sz="208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0" baseline="30000" i="0" sz="2081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786" lvl="0" marL="380031" marR="0" rtl="0" algn="l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>
                <a:srgbClr val="000000"/>
              </a:buClr>
              <a:buSzPts val="1784"/>
              <a:buFont typeface="Times New Roman"/>
              <a:buChar char="•"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Curvature condition automatically satisﬁed</a:t>
            </a:r>
            <a:endParaRPr b="0" i="0" sz="1982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5786" lvl="0" marL="380031" marR="0" rtl="0" algn="l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>
                <a:srgbClr val="000000"/>
              </a:buClr>
              <a:buSzPts val="1784"/>
              <a:buFont typeface="Times New Roman"/>
              <a:buChar char="•"/>
            </a:pP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Algorithm parameters: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</a:t>
            </a:r>
            <a:r>
              <a:rPr b="0" i="0" lang="en" sz="1982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b="0" i="1" lang="en" sz="198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0" i="0" sz="1982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 txBox="1"/>
          <p:nvPr/>
        </p:nvSpPr>
        <p:spPr>
          <a:xfrm>
            <a:off x="3664922" y="840450"/>
            <a:ext cx="38574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8"/>
              <a:buFont typeface="Helvetica Neue"/>
              <a:buNone/>
            </a:pPr>
            <a:r>
              <a:rPr b="1" i="0" lang="en" sz="2378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Search Paths</a:t>
            </a:r>
            <a:endParaRPr b="0" i="0" sz="2378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31"/>
          <p:cNvSpPr/>
          <p:nvPr/>
        </p:nvSpPr>
        <p:spPr>
          <a:xfrm>
            <a:off x="1934774" y="2027375"/>
            <a:ext cx="8154729" cy="32732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67"/>
              <a:buFont typeface="Calibri"/>
              <a:buNone/>
            </a:pPr>
            <a:r>
              <a:t/>
            </a:r>
            <a:endParaRPr b="0" i="0" sz="35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c604b1443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600"/>
              <a:t>	Logistic regression or Classification</a:t>
            </a:r>
            <a:endParaRPr b="1"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2"/>
          <p:cNvSpPr txBox="1"/>
          <p:nvPr>
            <p:ph type="title"/>
          </p:nvPr>
        </p:nvSpPr>
        <p:spPr>
          <a:xfrm>
            <a:off x="495202" y="357000"/>
            <a:ext cx="88026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3900">
            <a:spAutoFit/>
          </a:bodyPr>
          <a:lstStyle/>
          <a:p>
            <a:pPr indent="0" lvl="0" marL="251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Steepest Descent with Backtracking in Matlab</a:t>
            </a:r>
            <a:endParaRPr/>
          </a:p>
        </p:txBody>
      </p:sp>
      <p:sp>
        <p:nvSpPr>
          <p:cNvPr id="607" name="Google Shape;607;p32"/>
          <p:cNvSpPr txBox="1"/>
          <p:nvPr/>
        </p:nvSpPr>
        <p:spPr>
          <a:xfrm>
            <a:off x="2970550" y="1111925"/>
            <a:ext cx="8539800" cy="56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</a:t>
            </a:r>
            <a:r>
              <a:rPr b="1" i="0" lang="en" sz="1982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backtrackLineSearch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(f, gk, pk, xk)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 = 0.1; b = 0.8;	</a:t>
            </a:r>
            <a:r>
              <a:rPr b="0" i="1" lang="en" sz="1982" u="none" cap="none" strike="noStrike">
                <a:solidFill>
                  <a:srgbClr val="999987"/>
                </a:solidFill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b="0" i="1" lang="en" sz="1982" u="none" cap="none" strike="noStrike">
                <a:solidFill>
                  <a:srgbClr val="999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</a:t>
            </a:r>
            <a:r>
              <a:rPr b="0" i="1" lang="en" sz="1982" u="none" cap="none" strike="noStrike">
                <a:solidFill>
                  <a:srgbClr val="999987"/>
                </a:solidFill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0" i="1" lang="en" sz="1982" u="none" cap="none" strike="noStrike">
                <a:solidFill>
                  <a:srgbClr val="9999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b="0" i="1" lang="en" sz="1982" u="none" cap="none" strike="noStrike">
                <a:solidFill>
                  <a:srgbClr val="999987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1;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	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 f(xk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pk)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f(xk)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gk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'*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 )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b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	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>
                <a:schemeClr val="dk1"/>
              </a:buClr>
              <a:buSzPts val="3468"/>
              <a:buFont typeface="Calibri"/>
              <a:buNone/>
            </a:pPr>
            <a:r>
              <a:t/>
            </a:r>
            <a:endParaRPr b="0" i="0" sz="3468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[x, hist] = </a:t>
            </a:r>
            <a:r>
              <a:rPr b="1" i="0" lang="en" sz="1982" u="none" cap="none" strike="noStrike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steepestDescentBT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(f, grad, x0)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x0; hist = x0; tol = 1e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5;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	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(norm(grad(x))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tol)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 =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grad(x);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= backtrackLineSearch(f, grad(x), p, x);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= x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 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4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	</a:t>
            </a:r>
            <a:r>
              <a:rPr b="0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hist = [hist x];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168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1"/>
              <a:buFont typeface="Times New Roman"/>
              <a:buNone/>
            </a:pPr>
            <a:r>
              <a:rPr b="0" i="0" lang="en" sz="991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	</a:t>
            </a:r>
            <a:r>
              <a:rPr b="1" i="0" lang="en" sz="1982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b="0" i="0" sz="1982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42"/>
          <p:cNvCxnSpPr/>
          <p:nvPr/>
        </p:nvCxnSpPr>
        <p:spPr>
          <a:xfrm flipH="1" rot="10800000">
            <a:off x="4778835" y="3547545"/>
            <a:ext cx="237616" cy="1012576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14" name="Google Shape;614;p42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gradient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616" name="Google Shape;616;p42"/>
          <p:cNvCxnSpPr/>
          <p:nvPr/>
        </p:nvCxnSpPr>
        <p:spPr>
          <a:xfrm rot="10800000">
            <a:off x="2089525" y="1276853"/>
            <a:ext cx="0" cy="318301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17" name="Google Shape;617;p42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  <p:sp>
        <p:nvSpPr>
          <p:cNvPr id="618" name="Google Shape;618;p42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might be wondering…</a:t>
            </a:r>
            <a:endParaRPr/>
          </a:p>
        </p:txBody>
      </p:sp>
      <p:sp>
        <p:nvSpPr>
          <p:cNvPr id="619" name="Google Shape;619;p42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2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2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2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2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2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42"/>
          <p:cNvCxnSpPr/>
          <p:nvPr/>
        </p:nvCxnSpPr>
        <p:spPr>
          <a:xfrm flipH="1" rot="10800000">
            <a:off x="3800305" y="1894389"/>
            <a:ext cx="412333" cy="1846626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28" name="Google Shape;628;p42"/>
          <p:cNvCxnSpPr/>
          <p:nvPr/>
        </p:nvCxnSpPr>
        <p:spPr>
          <a:xfrm flipH="1" rot="10800000">
            <a:off x="3873797" y="3346088"/>
            <a:ext cx="1924253" cy="37060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29" name="Google Shape;629;p42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compute this?</a:t>
            </a:r>
            <a:endParaRPr/>
          </a:p>
        </p:txBody>
      </p:sp>
      <p:cxnSp>
        <p:nvCxnSpPr>
          <p:cNvPr id="630" name="Google Shape;630;p42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31" name="Google Shape;631;p42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9cb98874a9_0_3"/>
          <p:cNvSpPr txBox="1"/>
          <p:nvPr>
            <p:ph idx="1" type="body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g29cb98874a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Newton’s method for zeros of a function</a:t>
            </a:r>
            <a:endParaRPr/>
          </a:p>
        </p:txBody>
      </p:sp>
      <p:sp>
        <p:nvSpPr>
          <p:cNvPr id="645" name="Google Shape;645;p43"/>
          <p:cNvSpPr txBox="1"/>
          <p:nvPr/>
        </p:nvSpPr>
        <p:spPr>
          <a:xfrm>
            <a:off x="1905727" y="1140445"/>
            <a:ext cx="8189700" cy="514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6" name="Google Shape;646;p43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Newton’s method for optima</a:t>
            </a:r>
            <a:endParaRPr/>
          </a:p>
        </p:txBody>
      </p:sp>
      <p:sp>
        <p:nvSpPr>
          <p:cNvPr id="653" name="Google Shape;653;p44"/>
          <p:cNvSpPr txBox="1"/>
          <p:nvPr/>
        </p:nvSpPr>
        <p:spPr>
          <a:xfrm>
            <a:off x="1905727" y="965772"/>
            <a:ext cx="8189699" cy="53160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94" l="-1239" r="-3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54" name="Google Shape;654;p44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Newton’s method for gradients:</a:t>
            </a:r>
            <a:endParaRPr/>
          </a:p>
        </p:txBody>
      </p:sp>
      <p:sp>
        <p:nvSpPr>
          <p:cNvPr id="661" name="Google Shape;661;p45"/>
          <p:cNvSpPr txBox="1"/>
          <p:nvPr/>
        </p:nvSpPr>
        <p:spPr>
          <a:xfrm>
            <a:off x="1905727" y="965772"/>
            <a:ext cx="8189700" cy="531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-6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62" name="Google Shape;662;p45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46"/>
          <p:cNvCxnSpPr/>
          <p:nvPr/>
        </p:nvCxnSpPr>
        <p:spPr>
          <a:xfrm flipH="1" rot="10800000">
            <a:off x="4778835" y="3547545"/>
            <a:ext cx="237616" cy="1012576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69" name="Google Shape;669;p46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gradient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6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  <a:endParaRPr/>
          </a:p>
        </p:txBody>
      </p:sp>
      <p:cxnSp>
        <p:nvCxnSpPr>
          <p:cNvPr id="671" name="Google Shape;671;p46"/>
          <p:cNvCxnSpPr/>
          <p:nvPr/>
        </p:nvCxnSpPr>
        <p:spPr>
          <a:xfrm rot="10800000">
            <a:off x="2089525" y="1276853"/>
            <a:ext cx="0" cy="318301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72" name="Google Shape;672;p46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  <a:endParaRPr/>
          </a:p>
        </p:txBody>
      </p:sp>
      <p:sp>
        <p:nvSpPr>
          <p:cNvPr id="673" name="Google Shape;673;p46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 step</a:t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6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6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6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6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6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46"/>
          <p:cNvCxnSpPr/>
          <p:nvPr/>
        </p:nvCxnSpPr>
        <p:spPr>
          <a:xfrm flipH="1" rot="10800000">
            <a:off x="3800305" y="1894389"/>
            <a:ext cx="412333" cy="1846626"/>
          </a:xfrm>
          <a:prstGeom prst="straightConnector1">
            <a:avLst/>
          </a:prstGeom>
          <a:noFill/>
          <a:ln cap="flat" cmpd="sng" w="19050">
            <a:solidFill>
              <a:srgbClr val="0033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683" name="Google Shape;683;p46"/>
          <p:cNvCxnSpPr/>
          <p:nvPr/>
        </p:nvCxnSpPr>
        <p:spPr>
          <a:xfrm flipH="1" rot="10800000">
            <a:off x="3873797" y="3346088"/>
            <a:ext cx="1924253" cy="37060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84" name="Google Shape;684;p46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Newton gradient step</a:t>
            </a:r>
            <a:endParaRPr/>
          </a:p>
        </p:txBody>
      </p:sp>
      <p:cxnSp>
        <p:nvCxnSpPr>
          <p:cNvPr id="685" name="Google Shape;685;p4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686" name="Google Shape;686;p46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Newton’s method for gradients:</a:t>
            </a:r>
            <a:endParaRPr/>
          </a:p>
        </p:txBody>
      </p:sp>
      <p:sp>
        <p:nvSpPr>
          <p:cNvPr id="693" name="Google Shape;693;p47"/>
          <p:cNvSpPr txBox="1"/>
          <p:nvPr/>
        </p:nvSpPr>
        <p:spPr>
          <a:xfrm>
            <a:off x="1905727" y="965772"/>
            <a:ext cx="8189699" cy="53160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94" name="Google Shape;694;p47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Newton’s method for gradients:</a:t>
            </a:r>
            <a:endParaRPr/>
          </a:p>
        </p:txBody>
      </p:sp>
      <p:sp>
        <p:nvSpPr>
          <p:cNvPr id="701" name="Google Shape;701;p48"/>
          <p:cNvSpPr txBox="1"/>
          <p:nvPr/>
        </p:nvSpPr>
        <p:spPr>
          <a:xfrm>
            <a:off x="1905727" y="965772"/>
            <a:ext cx="8189699" cy="53160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2" name="Google Shape;702;p48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Newton’s method for gradients:</a:t>
            </a:r>
            <a:endParaRPr/>
          </a:p>
        </p:txBody>
      </p:sp>
      <p:sp>
        <p:nvSpPr>
          <p:cNvPr id="709" name="Google Shape;709;p49"/>
          <p:cNvSpPr txBox="1"/>
          <p:nvPr/>
        </p:nvSpPr>
        <p:spPr>
          <a:xfrm>
            <a:off x="1905727" y="965772"/>
            <a:ext cx="8189699" cy="53160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0" name="Google Shape;710;p49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 txBox="1"/>
          <p:nvPr/>
        </p:nvSpPr>
        <p:spPr>
          <a:xfrm>
            <a:off x="50528" y="308046"/>
            <a:ext cx="6935788" cy="66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 VS classification</a:t>
            </a:r>
            <a:endParaRPr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522" y="77132"/>
            <a:ext cx="4500950" cy="128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"/>
          <p:cNvSpPr txBox="1"/>
          <p:nvPr/>
        </p:nvSpPr>
        <p:spPr>
          <a:xfrm>
            <a:off x="466725" y="3678866"/>
            <a:ext cx="6935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Classification:</a:t>
            </a:r>
            <a:endParaRPr sz="2400"/>
          </a:p>
        </p:txBody>
      </p:sp>
      <p:sp>
        <p:nvSpPr>
          <p:cNvPr id="210" name="Google Shape;210;p3"/>
          <p:cNvSpPr txBox="1"/>
          <p:nvPr/>
        </p:nvSpPr>
        <p:spPr>
          <a:xfrm>
            <a:off x="447674" y="1288939"/>
            <a:ext cx="6935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 (linear and polynomial): for prediction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650" y="4289250"/>
            <a:ext cx="7983625" cy="23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7499" y="1778995"/>
            <a:ext cx="8045838" cy="18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0"/>
          <p:cNvSpPr txBox="1"/>
          <p:nvPr/>
        </p:nvSpPr>
        <p:spPr>
          <a:xfrm>
            <a:off x="1708936" y="139464"/>
            <a:ext cx="8702505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L-BFGS</a:t>
            </a:r>
            <a:endParaRPr/>
          </a:p>
        </p:txBody>
      </p:sp>
      <p:sp>
        <p:nvSpPr>
          <p:cNvPr id="717" name="Google Shape;717;p50"/>
          <p:cNvSpPr txBox="1"/>
          <p:nvPr/>
        </p:nvSpPr>
        <p:spPr>
          <a:xfrm>
            <a:off x="1905727" y="965772"/>
            <a:ext cx="8189699" cy="53160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-92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18" name="Google Shape;718;p50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Convergence Nomenclature</a:t>
            </a:r>
            <a:endParaRPr/>
          </a:p>
        </p:txBody>
      </p:sp>
      <p:sp>
        <p:nvSpPr>
          <p:cNvPr id="725" name="Google Shape;725;p51"/>
          <p:cNvSpPr txBox="1"/>
          <p:nvPr/>
        </p:nvSpPr>
        <p:spPr>
          <a:xfrm>
            <a:off x="1905726" y="1140432"/>
            <a:ext cx="8189699" cy="5141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6" name="Google Shape;726;p51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Convergence Behavior</a:t>
            </a:r>
            <a:endParaRPr/>
          </a:p>
        </p:txBody>
      </p:sp>
      <p:sp>
        <p:nvSpPr>
          <p:cNvPr id="733" name="Google Shape;733;p52"/>
          <p:cNvSpPr txBox="1"/>
          <p:nvPr/>
        </p:nvSpPr>
        <p:spPr>
          <a:xfrm>
            <a:off x="1905726" y="1140432"/>
            <a:ext cx="8189699" cy="5141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34" name="Google Shape;734;p52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Convergence Comparison</a:t>
            </a:r>
            <a:endParaRPr/>
          </a:p>
        </p:txBody>
      </p:sp>
      <p:sp>
        <p:nvSpPr>
          <p:cNvPr id="741" name="Google Shape;741;p53"/>
          <p:cNvSpPr txBox="1"/>
          <p:nvPr/>
        </p:nvSpPr>
        <p:spPr>
          <a:xfrm>
            <a:off x="1905726" y="1140432"/>
            <a:ext cx="8189699" cy="5141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42" name="Google Shape;742;p53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Convergence Comparison</a:t>
            </a:r>
            <a:endParaRPr/>
          </a:p>
        </p:txBody>
      </p:sp>
      <p:sp>
        <p:nvSpPr>
          <p:cNvPr id="749" name="Google Shape;749;p54"/>
          <p:cNvSpPr txBox="1"/>
          <p:nvPr/>
        </p:nvSpPr>
        <p:spPr>
          <a:xfrm>
            <a:off x="1905726" y="1140432"/>
            <a:ext cx="8189699" cy="51413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50" name="Google Shape;750;p54"/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based on CS294-129 by John Canny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5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Momentum update</a:t>
            </a:r>
            <a:endParaRPr/>
          </a:p>
        </p:txBody>
      </p:sp>
      <p:pic>
        <p:nvPicPr>
          <p:cNvPr id="756" name="Google Shape;7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0839" y="3567700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0839" y="1411500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55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59" name="Google Shape;759;p55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5"/>
          <p:cNvSpPr txBox="1"/>
          <p:nvPr/>
        </p:nvSpPr>
        <p:spPr>
          <a:xfrm>
            <a:off x="1619175" y="4925200"/>
            <a:ext cx="8998500" cy="8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Physical interpretation as ball rolling down the loss function + friction (mu coefficient).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mu = usually ~0.5, 0.9, or 0.99 (Sometimes annealed over time, e.g. from 0.5 -&gt; 0.99)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Momentum update</a:t>
            </a:r>
            <a:endParaRPr/>
          </a:p>
        </p:txBody>
      </p:sp>
      <p:pic>
        <p:nvPicPr>
          <p:cNvPr id="766" name="Google Shape;7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051" y="3580542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390" y="1394892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8" name="Google Shape;768;p56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69" name="Google Shape;769;p56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6"/>
          <p:cNvSpPr txBox="1"/>
          <p:nvPr/>
        </p:nvSpPr>
        <p:spPr>
          <a:xfrm>
            <a:off x="1588550" y="4788333"/>
            <a:ext cx="8971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Allows a velocity to “build up” along shallow directions</a:t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Velocity becomes damped in steep direction due to quickly changing sign</a:t>
            </a:r>
            <a:endParaRPr/>
          </a:p>
        </p:txBody>
      </p:sp>
      <p:sp>
        <p:nvSpPr>
          <p:cNvPr id="771" name="Google Shape;771;p56"/>
          <p:cNvSpPr/>
          <p:nvPr/>
        </p:nvSpPr>
        <p:spPr>
          <a:xfrm>
            <a:off x="7214618" y="1028256"/>
            <a:ext cx="1408799" cy="2291251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8837897" y="1498737"/>
            <a:ext cx="1641899" cy="15848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6"/>
          <p:cNvSpPr/>
          <p:nvPr/>
        </p:nvSpPr>
        <p:spPr>
          <a:xfrm>
            <a:off x="8437870" y="2374902"/>
            <a:ext cx="164999" cy="2199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6"/>
          <p:cNvSpPr/>
          <p:nvPr/>
        </p:nvSpPr>
        <p:spPr>
          <a:xfrm>
            <a:off x="10232297" y="2484901"/>
            <a:ext cx="164999" cy="2199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6857927" y="955497"/>
            <a:ext cx="3621869" cy="13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tim3.gif" id="780" name="Google Shape;7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671" y="1023168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7"/>
          <p:cNvSpPr txBox="1"/>
          <p:nvPr/>
        </p:nvSpPr>
        <p:spPr>
          <a:xfrm>
            <a:off x="1799225" y="1023167"/>
            <a:ext cx="2402100" cy="3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SGD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</p:txBody>
      </p:sp>
      <p:sp>
        <p:nvSpPr>
          <p:cNvPr id="782" name="Google Shape;782;p57"/>
          <p:cNvSpPr txBox="1"/>
          <p:nvPr/>
        </p:nvSpPr>
        <p:spPr>
          <a:xfrm>
            <a:off x="8027300" y="2610535"/>
            <a:ext cx="2705100" cy="269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notice 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overshooting the target, but overall getting to the minimum much faster than vanilla SGD.</a:t>
            </a:r>
            <a:endParaRPr/>
          </a:p>
        </p:txBody>
      </p:sp>
      <p:cxnSp>
        <p:nvCxnSpPr>
          <p:cNvPr id="783" name="Google Shape;783;p57"/>
          <p:cNvCxnSpPr/>
          <p:nvPr/>
        </p:nvCxnSpPr>
        <p:spPr>
          <a:xfrm flipH="1">
            <a:off x="6479701" y="3193835"/>
            <a:ext cx="1520400" cy="12471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8"/>
          <p:cNvSpPr txBox="1"/>
          <p:nvPr/>
        </p:nvSpPr>
        <p:spPr>
          <a:xfrm>
            <a:off x="1619177" y="97601"/>
            <a:ext cx="5622599" cy="6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sp>
        <p:nvSpPr>
          <p:cNvPr id="789" name="Google Shape;789;p58"/>
          <p:cNvSpPr/>
          <p:nvPr/>
        </p:nvSpPr>
        <p:spPr>
          <a:xfrm>
            <a:off x="2791346" y="4630185"/>
            <a:ext cx="170400" cy="2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Google Shape;790;p58"/>
          <p:cNvCxnSpPr>
            <a:stCxn id="789" idx="6"/>
          </p:cNvCxnSpPr>
          <p:nvPr/>
        </p:nvCxnSpPr>
        <p:spPr>
          <a:xfrm>
            <a:off x="2961746" y="4743785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91" name="Google Shape;791;p58"/>
          <p:cNvSpPr txBox="1"/>
          <p:nvPr/>
        </p:nvSpPr>
        <p:spPr>
          <a:xfrm>
            <a:off x="3095951" y="4852835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792" name="Google Shape;792;p58"/>
          <p:cNvCxnSpPr>
            <a:stCxn id="789" idx="0"/>
          </p:cNvCxnSpPr>
          <p:nvPr/>
        </p:nvCxnSpPr>
        <p:spPr>
          <a:xfrm flipH="1" rot="10800000">
            <a:off x="2876546" y="3065085"/>
            <a:ext cx="640800" cy="1565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93" name="Google Shape;793;p58"/>
          <p:cNvSpPr txBox="1"/>
          <p:nvPr/>
        </p:nvSpPr>
        <p:spPr>
          <a:xfrm>
            <a:off x="2150650" y="3195767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794" name="Google Shape;794;p58"/>
          <p:cNvCxnSpPr/>
          <p:nvPr/>
        </p:nvCxnSpPr>
        <p:spPr>
          <a:xfrm>
            <a:off x="3519944" y="3091428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795" name="Google Shape;795;p58"/>
          <p:cNvCxnSpPr>
            <a:stCxn id="789" idx="7"/>
          </p:cNvCxnSpPr>
          <p:nvPr/>
        </p:nvCxnSpPr>
        <p:spPr>
          <a:xfrm flipH="1" rot="10800000">
            <a:off x="2936791" y="3100758"/>
            <a:ext cx="1881900" cy="1562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796" name="Google Shape;796;p58"/>
          <p:cNvSpPr txBox="1"/>
          <p:nvPr/>
        </p:nvSpPr>
        <p:spPr>
          <a:xfrm>
            <a:off x="3941513" y="3755074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actual step</a:t>
            </a:r>
            <a:endParaRPr/>
          </a:p>
        </p:txBody>
      </p:sp>
      <p:sp>
        <p:nvSpPr>
          <p:cNvPr id="797" name="Google Shape;797;p58"/>
          <p:cNvSpPr txBox="1"/>
          <p:nvPr/>
        </p:nvSpPr>
        <p:spPr>
          <a:xfrm>
            <a:off x="3010350" y="2461102"/>
            <a:ext cx="3217800" cy="2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momentum update:</a:t>
            </a:r>
            <a:endParaRPr/>
          </a:p>
        </p:txBody>
      </p:sp>
      <p:pic>
        <p:nvPicPr>
          <p:cNvPr id="798" name="Google Shape;7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0827" y="1342200"/>
            <a:ext cx="6410325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9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sp>
        <p:nvSpPr>
          <p:cNvPr id="804" name="Google Shape;804;p59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5" name="Google Shape;805;p59"/>
          <p:cNvCxnSpPr>
            <a:stCxn id="804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06" name="Google Shape;806;p59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07" name="Google Shape;807;p59"/>
          <p:cNvCxnSpPr>
            <a:stCxn id="804" idx="0"/>
          </p:cNvCxnSpPr>
          <p:nvPr/>
        </p:nvCxnSpPr>
        <p:spPr>
          <a:xfrm flipH="1" rot="10800000">
            <a:off x="2757321" y="2358660"/>
            <a:ext cx="640800" cy="1565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08" name="Google Shape;808;p59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09" name="Google Shape;809;p59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810" name="Google Shape;810;p59"/>
          <p:cNvCxnSpPr>
            <a:stCxn id="804" idx="7"/>
          </p:cNvCxnSpPr>
          <p:nvPr/>
        </p:nvCxnSpPr>
        <p:spPr>
          <a:xfrm flipH="1" rot="10800000">
            <a:off x="2817566" y="2394333"/>
            <a:ext cx="1881900" cy="1562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11" name="Google Shape;811;p59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actual step</a:t>
            </a:r>
            <a:endParaRPr/>
          </a:p>
        </p:txBody>
      </p:sp>
      <p:sp>
        <p:nvSpPr>
          <p:cNvPr id="812" name="Google Shape;812;p59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Google Shape;813;p59"/>
          <p:cNvCxnSpPr/>
          <p:nvPr/>
        </p:nvCxnSpPr>
        <p:spPr>
          <a:xfrm flipH="1" rot="10800000">
            <a:off x="6528778" y="2398362"/>
            <a:ext cx="640799" cy="15651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14" name="Google Shape;814;p59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15" name="Google Shape;815;p59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16" name="Google Shape;816;p59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“lookahead” gradient step (bit different than original)</a:t>
            </a:r>
            <a:endParaRPr/>
          </a:p>
        </p:txBody>
      </p:sp>
      <p:cxnSp>
        <p:nvCxnSpPr>
          <p:cNvPr id="817" name="Google Shape;817;p59"/>
          <p:cNvCxnSpPr>
            <a:stCxn id="812" idx="7"/>
          </p:cNvCxnSpPr>
          <p:nvPr/>
        </p:nvCxnSpPr>
        <p:spPr>
          <a:xfrm flipH="1" rot="10800000">
            <a:off x="6545991" y="2936933"/>
            <a:ext cx="1786800" cy="1059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18" name="Google Shape;818;p59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actual step</a:t>
            </a:r>
            <a:endParaRPr/>
          </a:p>
        </p:txBody>
      </p:sp>
      <p:sp>
        <p:nvSpPr>
          <p:cNvPr id="819" name="Google Shape;819;p59"/>
          <p:cNvSpPr txBox="1"/>
          <p:nvPr/>
        </p:nvSpPr>
        <p:spPr>
          <a:xfrm>
            <a:off x="2709150" y="13521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Momentum update</a:t>
            </a:r>
            <a:endParaRPr/>
          </a:p>
        </p:txBody>
      </p:sp>
      <p:sp>
        <p:nvSpPr>
          <p:cNvPr id="820" name="Google Shape;820;p59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cxnSp>
        <p:nvCxnSpPr>
          <p:cNvPr id="821" name="Google Shape;821;p59"/>
          <p:cNvCxnSpPr/>
          <p:nvPr/>
        </p:nvCxnSpPr>
        <p:spPr>
          <a:xfrm>
            <a:off x="5287225" y="1177400"/>
            <a:ext cx="0" cy="4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c604b1443_0_22"/>
          <p:cNvSpPr txBox="1"/>
          <p:nvPr/>
        </p:nvSpPr>
        <p:spPr>
          <a:xfrm>
            <a:off x="50528" y="308046"/>
            <a:ext cx="6935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 VS classification</a:t>
            </a:r>
            <a:endParaRPr/>
          </a:p>
        </p:txBody>
      </p:sp>
      <p:pic>
        <p:nvPicPr>
          <p:cNvPr id="218" name="Google Shape;218;g29c604b1443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522" y="77132"/>
            <a:ext cx="4500950" cy="128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9c604b1443_0_22"/>
          <p:cNvSpPr txBox="1"/>
          <p:nvPr/>
        </p:nvSpPr>
        <p:spPr>
          <a:xfrm>
            <a:off x="2557875" y="2014100"/>
            <a:ext cx="589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 prediction -&gt; regression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Male or Female  -&gt; classification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 price -&gt; regression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 detection 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classification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recognition 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classification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sp>
        <p:nvSpPr>
          <p:cNvPr id="827" name="Google Shape;827;p60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8" name="Google Shape;828;p60"/>
          <p:cNvCxnSpPr>
            <a:stCxn id="827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29" name="Google Shape;829;p60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30" name="Google Shape;830;p60"/>
          <p:cNvCxnSpPr>
            <a:stCxn id="827" idx="0"/>
          </p:cNvCxnSpPr>
          <p:nvPr/>
        </p:nvCxnSpPr>
        <p:spPr>
          <a:xfrm flipH="1" rot="10800000">
            <a:off x="2757321" y="2358660"/>
            <a:ext cx="640800" cy="1565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31" name="Google Shape;831;p60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32" name="Google Shape;832;p60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833" name="Google Shape;833;p60"/>
          <p:cNvCxnSpPr>
            <a:stCxn id="827" idx="7"/>
          </p:cNvCxnSpPr>
          <p:nvPr/>
        </p:nvCxnSpPr>
        <p:spPr>
          <a:xfrm flipH="1" rot="10800000">
            <a:off x="2817566" y="2394333"/>
            <a:ext cx="1881900" cy="1562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34" name="Google Shape;834;p60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actual step</a:t>
            </a:r>
            <a:endParaRPr/>
          </a:p>
        </p:txBody>
      </p:sp>
      <p:sp>
        <p:nvSpPr>
          <p:cNvPr id="835" name="Google Shape;835;p60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60"/>
          <p:cNvCxnSpPr/>
          <p:nvPr/>
        </p:nvCxnSpPr>
        <p:spPr>
          <a:xfrm flipH="1" rot="10800000">
            <a:off x="6528778" y="2398362"/>
            <a:ext cx="640799" cy="15651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37" name="Google Shape;837;p60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endParaRPr/>
          </a:p>
        </p:txBody>
      </p:sp>
      <p:cxnSp>
        <p:nvCxnSpPr>
          <p:cNvPr id="838" name="Google Shape;838;p60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39" name="Google Shape;839;p60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“lookahead” gradient step (bit different than original)</a:t>
            </a:r>
            <a:endParaRPr/>
          </a:p>
        </p:txBody>
      </p:sp>
      <p:cxnSp>
        <p:nvCxnSpPr>
          <p:cNvPr id="840" name="Google Shape;840;p60"/>
          <p:cNvCxnSpPr>
            <a:stCxn id="835" idx="7"/>
          </p:cNvCxnSpPr>
          <p:nvPr/>
        </p:nvCxnSpPr>
        <p:spPr>
          <a:xfrm flipH="1" rot="10800000">
            <a:off x="6545991" y="2936933"/>
            <a:ext cx="1786800" cy="1059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41" name="Google Shape;841;p60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actual step</a:t>
            </a:r>
            <a:endParaRPr/>
          </a:p>
        </p:txBody>
      </p:sp>
      <p:sp>
        <p:nvSpPr>
          <p:cNvPr id="842" name="Google Shape;842;p60"/>
          <p:cNvSpPr txBox="1"/>
          <p:nvPr/>
        </p:nvSpPr>
        <p:spPr>
          <a:xfrm>
            <a:off x="2709150" y="14537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Momentum update</a:t>
            </a:r>
            <a:endParaRPr/>
          </a:p>
        </p:txBody>
      </p:sp>
      <p:sp>
        <p:nvSpPr>
          <p:cNvPr id="843" name="Google Shape;843;p60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pic>
        <p:nvPicPr>
          <p:cNvPr id="844" name="Google Shape;8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9915" y="4599521"/>
            <a:ext cx="4421166" cy="140354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0"/>
          <p:cNvSpPr/>
          <p:nvPr/>
        </p:nvSpPr>
        <p:spPr>
          <a:xfrm>
            <a:off x="8195380" y="4692959"/>
            <a:ext cx="1030499" cy="528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0"/>
          <p:cNvSpPr txBox="1"/>
          <p:nvPr/>
        </p:nvSpPr>
        <p:spPr>
          <a:xfrm>
            <a:off x="7150974" y="4144467"/>
            <a:ext cx="3522899" cy="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Nesterov: the only difference...</a:t>
            </a:r>
            <a:endParaRPr/>
          </a:p>
        </p:txBody>
      </p:sp>
      <p:cxnSp>
        <p:nvCxnSpPr>
          <p:cNvPr id="847" name="Google Shape;847;p60"/>
          <p:cNvCxnSpPr/>
          <p:nvPr/>
        </p:nvCxnSpPr>
        <p:spPr>
          <a:xfrm>
            <a:off x="5287225" y="1177402"/>
            <a:ext cx="0" cy="3069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1"/>
          <p:cNvSpPr txBox="1"/>
          <p:nvPr>
            <p:ph idx="4294967295" type="sldNum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1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pic>
        <p:nvPicPr>
          <p:cNvPr id="854" name="Google Shape;8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5" name="Google Shape;855;p61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Slightly inconvenient…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usually we have :</a:t>
            </a:r>
            <a:endParaRPr/>
          </a:p>
        </p:txBody>
      </p:sp>
      <p:pic>
        <p:nvPicPr>
          <p:cNvPr id="856" name="Google Shape;85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1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2"/>
          <p:cNvSpPr txBox="1"/>
          <p:nvPr>
            <p:ph idx="4294967295" type="sldNum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2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pic>
        <p:nvPicPr>
          <p:cNvPr id="864" name="Google Shape;8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5" name="Google Shape;865;p62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Slightly inconvenient…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usually we have :</a:t>
            </a:r>
            <a:endParaRPr/>
          </a:p>
        </p:txBody>
      </p:sp>
      <p:pic>
        <p:nvPicPr>
          <p:cNvPr id="866" name="Google Shape;86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Google Shape;867;p62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62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transform and rearranging saves the day:</a:t>
            </a:r>
            <a:endParaRPr/>
          </a:p>
        </p:txBody>
      </p:sp>
      <p:pic>
        <p:nvPicPr>
          <p:cNvPr id="869" name="Google Shape;86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0" name="Google Shape;870;p62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3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Nesterov Momentum update</a:t>
            </a:r>
            <a:endParaRPr/>
          </a:p>
        </p:txBody>
      </p:sp>
      <p:pic>
        <p:nvPicPr>
          <p:cNvPr id="876" name="Google Shape;87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7" name="Google Shape;877;p63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Slightly inconvenient…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usually we have :</a:t>
            </a:r>
            <a:endParaRPr/>
          </a:p>
        </p:txBody>
      </p:sp>
      <p:pic>
        <p:nvPicPr>
          <p:cNvPr id="878" name="Google Shape;87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63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0" name="Google Shape;880;p63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transform and rearranging saves the day:</a:t>
            </a:r>
            <a:endParaRPr/>
          </a:p>
        </p:txBody>
      </p:sp>
      <p:pic>
        <p:nvPicPr>
          <p:cNvPr id="881" name="Google Shape;88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2" name="Google Shape;882;p63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3"/>
          <p:cNvSpPr txBox="1"/>
          <p:nvPr/>
        </p:nvSpPr>
        <p:spPr>
          <a:xfrm>
            <a:off x="1786152" y="3560035"/>
            <a:ext cx="5322899" cy="58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 all thetas with phis, rearrange and obtain:</a:t>
            </a:r>
            <a:endParaRPr/>
          </a:p>
        </p:txBody>
      </p:sp>
      <p:pic>
        <p:nvPicPr>
          <p:cNvPr id="884" name="Google Shape;88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152" y="4330931"/>
            <a:ext cx="4135943" cy="140353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5" name="Google Shape;885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0300" y="4372300"/>
            <a:ext cx="401955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tim3.gif" id="890" name="Google Shape;8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671" y="1003968"/>
            <a:ext cx="3636750" cy="4839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64"/>
          <p:cNvCxnSpPr/>
          <p:nvPr/>
        </p:nvCxnSpPr>
        <p:spPr>
          <a:xfrm rot="10800000">
            <a:off x="7091977" y="1924342"/>
            <a:ext cx="998699" cy="109999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92" name="Google Shape;892;p64"/>
          <p:cNvSpPr txBox="1"/>
          <p:nvPr/>
        </p:nvSpPr>
        <p:spPr>
          <a:xfrm>
            <a:off x="8090675" y="1846033"/>
            <a:ext cx="28884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nag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Nesterov Accelerated Gradient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5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AdaGrad update</a:t>
            </a:r>
            <a:endParaRPr/>
          </a:p>
        </p:txBody>
      </p:sp>
      <p:pic>
        <p:nvPicPr>
          <p:cNvPr id="898" name="Google Shape;8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5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4442550" y="3112516"/>
            <a:ext cx="6010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Added element-wise scaling of the gradient based on the historical sum of squares in each dimension</a:t>
            </a:r>
            <a:endParaRPr/>
          </a:p>
        </p:txBody>
      </p:sp>
      <p:sp>
        <p:nvSpPr>
          <p:cNvPr id="901" name="Google Shape;901;p65"/>
          <p:cNvSpPr txBox="1"/>
          <p:nvPr/>
        </p:nvSpPr>
        <p:spPr>
          <a:xfrm>
            <a:off x="8250002" y="66035"/>
            <a:ext cx="24179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[Duchi et al., 2011]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6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6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6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6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6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6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6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What happens with AdaGrad?</a:t>
            </a:r>
            <a:endParaRPr/>
          </a:p>
        </p:txBody>
      </p:sp>
      <p:sp>
        <p:nvSpPr>
          <p:cNvPr id="915" name="Google Shape;915;p66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AdaGrad update</a:t>
            </a:r>
            <a:endParaRPr/>
          </a:p>
        </p:txBody>
      </p:sp>
      <p:pic>
        <p:nvPicPr>
          <p:cNvPr id="916" name="Google Shape;91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6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7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7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7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7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7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7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7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7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7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Q2: What happens to the step size over long time?</a:t>
            </a:r>
            <a:endParaRPr/>
          </a:p>
        </p:txBody>
      </p:sp>
      <p:sp>
        <p:nvSpPr>
          <p:cNvPr id="931" name="Google Shape;931;p6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AdaGrad update</a:t>
            </a:r>
            <a:endParaRPr/>
          </a:p>
        </p:txBody>
      </p:sp>
      <p:pic>
        <p:nvPicPr>
          <p:cNvPr id="932" name="Google Shape;93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7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9cb9883e0d_0_3"/>
          <p:cNvSpPr/>
          <p:nvPr/>
        </p:nvSpPr>
        <p:spPr>
          <a:xfrm rot="5400000">
            <a:off x="5604479" y="3069455"/>
            <a:ext cx="566700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9cb9883e0d_0_3"/>
          <p:cNvSpPr/>
          <p:nvPr/>
        </p:nvSpPr>
        <p:spPr>
          <a:xfrm rot="5400000">
            <a:off x="4790349" y="42483"/>
            <a:ext cx="21945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9cb9883e0d_0_3"/>
          <p:cNvSpPr/>
          <p:nvPr/>
        </p:nvSpPr>
        <p:spPr>
          <a:xfrm rot="5400000">
            <a:off x="4956466" y="662437"/>
            <a:ext cx="1862700" cy="695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9cb9883e0d_0_3"/>
          <p:cNvSpPr/>
          <p:nvPr/>
        </p:nvSpPr>
        <p:spPr>
          <a:xfrm rot="5400000">
            <a:off x="5158029" y="1414007"/>
            <a:ext cx="1459200" cy="5448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9cb9883e0d_0_3"/>
          <p:cNvSpPr/>
          <p:nvPr/>
        </p:nvSpPr>
        <p:spPr>
          <a:xfrm rot="5400000">
            <a:off x="5328013" y="2049356"/>
            <a:ext cx="1119300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9cb9883e0d_0_3"/>
          <p:cNvSpPr/>
          <p:nvPr/>
        </p:nvSpPr>
        <p:spPr>
          <a:xfrm rot="5400000">
            <a:off x="5479760" y="2615600"/>
            <a:ext cx="815700" cy="30450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9cb9883e0d_0_3"/>
          <p:cNvSpPr/>
          <p:nvPr/>
        </p:nvSpPr>
        <p:spPr>
          <a:xfrm>
            <a:off x="3974377" y="4867588"/>
            <a:ext cx="135300" cy="180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9cb9883e0d_0_3"/>
          <p:cNvSpPr/>
          <p:nvPr/>
        </p:nvSpPr>
        <p:spPr>
          <a:xfrm>
            <a:off x="5797650" y="3956436"/>
            <a:ext cx="240600" cy="3207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29cb9883e0d_0_3"/>
          <p:cNvSpPr txBox="1"/>
          <p:nvPr/>
        </p:nvSpPr>
        <p:spPr>
          <a:xfrm>
            <a:off x="2284202" y="5295168"/>
            <a:ext cx="7523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Q2: What happens to the step size over long time?</a:t>
            </a:r>
            <a:endParaRPr/>
          </a:p>
        </p:txBody>
      </p:sp>
      <p:sp>
        <p:nvSpPr>
          <p:cNvPr id="947" name="Google Shape;947;g29cb9883e0d_0_3"/>
          <p:cNvSpPr txBox="1"/>
          <p:nvPr/>
        </p:nvSpPr>
        <p:spPr>
          <a:xfrm>
            <a:off x="1883252" y="141635"/>
            <a:ext cx="5622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AdaGrad update</a:t>
            </a:r>
            <a:endParaRPr/>
          </a:p>
        </p:txBody>
      </p:sp>
      <p:pic>
        <p:nvPicPr>
          <p:cNvPr id="948" name="Google Shape;948;g29cb9883e0d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29cb9883e0d_0_3"/>
          <p:cNvSpPr/>
          <p:nvPr/>
        </p:nvSpPr>
        <p:spPr>
          <a:xfrm>
            <a:off x="4874602" y="2211735"/>
            <a:ext cx="3018900" cy="49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RMSProp update</a:t>
            </a:r>
            <a:endParaRPr/>
          </a:p>
        </p:txBody>
      </p:sp>
      <p:pic>
        <p:nvPicPr>
          <p:cNvPr id="955" name="Google Shape;9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8"/>
          <p:cNvSpPr txBox="1"/>
          <p:nvPr/>
        </p:nvSpPr>
        <p:spPr>
          <a:xfrm>
            <a:off x="7332388" y="1416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[Tieleman and Hinton, 2012]</a:t>
            </a:r>
            <a:endParaRPr/>
          </a:p>
        </p:txBody>
      </p:sp>
      <p:cxnSp>
        <p:nvCxnSpPr>
          <p:cNvPr id="957" name="Google Shape;957;p68"/>
          <p:cNvCxnSpPr/>
          <p:nvPr/>
        </p:nvCxnSpPr>
        <p:spPr>
          <a:xfrm>
            <a:off x="4783825" y="2904968"/>
            <a:ext cx="0" cy="8583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958" name="Google Shape;95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250" y="4056100"/>
            <a:ext cx="6210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8"/>
          <p:cNvSpPr/>
          <p:nvPr/>
        </p:nvSpPr>
        <p:spPr>
          <a:xfrm>
            <a:off x="1738575" y="4368435"/>
            <a:ext cx="6511500" cy="3851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8"/>
          <p:cNvSpPr/>
          <p:nvPr/>
        </p:nvSpPr>
        <p:spPr>
          <a:xfrm>
            <a:off x="1791925" y="2002670"/>
            <a:ext cx="6511500" cy="314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c604b1443_0_7"/>
          <p:cNvSpPr txBox="1"/>
          <p:nvPr/>
        </p:nvSpPr>
        <p:spPr>
          <a:xfrm>
            <a:off x="50528" y="308046"/>
            <a:ext cx="69357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lassification</a:t>
            </a:r>
            <a:endParaRPr/>
          </a:p>
        </p:txBody>
      </p:sp>
      <p:pic>
        <p:nvPicPr>
          <p:cNvPr id="225" name="Google Shape;225;g29c604b144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522" y="77132"/>
            <a:ext cx="4500950" cy="128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9c604b1443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675" y="1859947"/>
            <a:ext cx="8709626" cy="39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724" y="1022969"/>
            <a:ext cx="5869349" cy="42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0"/>
          <p:cNvSpPr txBox="1"/>
          <p:nvPr/>
        </p:nvSpPr>
        <p:spPr>
          <a:xfrm>
            <a:off x="7697358" y="1022969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Introduced in a slide in Geoff Hinton’s Coursera class, lecture 6</a:t>
            </a:r>
            <a:endParaRPr/>
          </a:p>
        </p:txBody>
      </p:sp>
      <p:pic>
        <p:nvPicPr>
          <p:cNvPr id="967" name="Google Shape;96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3263" y="5375200"/>
            <a:ext cx="5476875" cy="7640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8" name="Google Shape;968;p70"/>
          <p:cNvSpPr txBox="1"/>
          <p:nvPr/>
        </p:nvSpPr>
        <p:spPr>
          <a:xfrm>
            <a:off x="1812850" y="5375200"/>
            <a:ext cx="2434500" cy="93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Cited by several papers as: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tim3.gif" id="973" name="Google Shape;9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671" y="1014243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1"/>
          <p:cNvSpPr txBox="1"/>
          <p:nvPr/>
        </p:nvSpPr>
        <p:spPr>
          <a:xfrm>
            <a:off x="8415175" y="2137368"/>
            <a:ext cx="1411200" cy="104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adagrad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rmsprop</a:t>
            </a:r>
            <a:endParaRPr/>
          </a:p>
        </p:txBody>
      </p:sp>
      <p:cxnSp>
        <p:nvCxnSpPr>
          <p:cNvPr id="975" name="Google Shape;975;p71"/>
          <p:cNvCxnSpPr/>
          <p:nvPr/>
        </p:nvCxnSpPr>
        <p:spPr>
          <a:xfrm rot="10800000">
            <a:off x="7878574" y="2343668"/>
            <a:ext cx="420900" cy="253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2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Adam update</a:t>
            </a:r>
            <a:endParaRPr/>
          </a:p>
        </p:txBody>
      </p:sp>
      <p:sp>
        <p:nvSpPr>
          <p:cNvPr id="981" name="Google Shape;981;p72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[Kingma and Ba, 2014]</a:t>
            </a:r>
            <a:endParaRPr/>
          </a:p>
        </p:txBody>
      </p:sp>
      <p:pic>
        <p:nvPicPr>
          <p:cNvPr id="982" name="Google Shape;98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2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(incomplete, but close)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3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Adam update</a:t>
            </a:r>
            <a:endParaRPr/>
          </a:p>
        </p:txBody>
      </p:sp>
      <p:sp>
        <p:nvSpPr>
          <p:cNvPr id="989" name="Google Shape;989;p73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[Kingma and Ba, 2014]</a:t>
            </a:r>
            <a:endParaRPr/>
          </a:p>
        </p:txBody>
      </p:sp>
      <p:pic>
        <p:nvPicPr>
          <p:cNvPr id="990" name="Google Shape;9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3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(incomplete, but close)</a:t>
            </a:r>
            <a:endParaRPr/>
          </a:p>
        </p:txBody>
      </p:sp>
      <p:sp>
        <p:nvSpPr>
          <p:cNvPr id="992" name="Google Shape;992;p73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3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</p:txBody>
      </p:sp>
      <p:sp>
        <p:nvSpPr>
          <p:cNvPr id="994" name="Google Shape;994;p73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3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RMSProp-like</a:t>
            </a:r>
            <a:endParaRPr/>
          </a:p>
        </p:txBody>
      </p:sp>
      <p:sp>
        <p:nvSpPr>
          <p:cNvPr id="996" name="Google Shape;996;p73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Looks a bit like RMSProp with momentum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4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Adam update</a:t>
            </a:r>
            <a:endParaRPr/>
          </a:p>
        </p:txBody>
      </p:sp>
      <p:sp>
        <p:nvSpPr>
          <p:cNvPr id="1002" name="Google Shape;1002;p74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[Kingma and Ba, 2014]</a:t>
            </a:r>
            <a:endParaRPr/>
          </a:p>
        </p:txBody>
      </p:sp>
      <p:pic>
        <p:nvPicPr>
          <p:cNvPr id="1003" name="Google Shape;100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4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(incomplete, but close)</a:t>
            </a:r>
            <a:endParaRPr/>
          </a:p>
        </p:txBody>
      </p:sp>
      <p:sp>
        <p:nvSpPr>
          <p:cNvPr id="1005" name="Google Shape;1005;p74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4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</p:txBody>
      </p:sp>
      <p:sp>
        <p:nvSpPr>
          <p:cNvPr id="1007" name="Google Shape;1007;p74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4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RMSProp-like</a:t>
            </a:r>
            <a:endParaRPr/>
          </a:p>
        </p:txBody>
      </p:sp>
      <p:sp>
        <p:nvSpPr>
          <p:cNvPr id="1009" name="Google Shape;1009;p74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Looks a bit like RMSProp with momentum</a:t>
            </a:r>
            <a:endParaRPr/>
          </a:p>
        </p:txBody>
      </p:sp>
      <p:pic>
        <p:nvPicPr>
          <p:cNvPr id="1010" name="Google Shape;101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6100" y="4577300"/>
            <a:ext cx="6210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187" y="1598564"/>
            <a:ext cx="6306225" cy="28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75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Adam update</a:t>
            </a:r>
            <a:endParaRPr/>
          </a:p>
        </p:txBody>
      </p:sp>
      <p:sp>
        <p:nvSpPr>
          <p:cNvPr id="1017" name="Google Shape;1017;p75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[Kingma and Ba, 2014]</a:t>
            </a:r>
            <a:endParaRPr/>
          </a:p>
        </p:txBody>
      </p:sp>
      <p:sp>
        <p:nvSpPr>
          <p:cNvPr id="1018" name="Google Shape;1018;p75"/>
          <p:cNvSpPr/>
          <p:nvPr/>
        </p:nvSpPr>
        <p:spPr>
          <a:xfrm>
            <a:off x="1936627" y="3114035"/>
            <a:ext cx="6569099" cy="351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5"/>
          <p:cNvSpPr/>
          <p:nvPr/>
        </p:nvSpPr>
        <p:spPr>
          <a:xfrm>
            <a:off x="1936627" y="4071333"/>
            <a:ext cx="6569099" cy="28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5"/>
          <p:cNvSpPr txBox="1"/>
          <p:nvPr/>
        </p:nvSpPr>
        <p:spPr>
          <a:xfrm>
            <a:off x="8581975" y="4202667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RMSProp-like</a:t>
            </a:r>
            <a:endParaRPr/>
          </a:p>
        </p:txBody>
      </p:sp>
      <p:sp>
        <p:nvSpPr>
          <p:cNvPr id="1021" name="Google Shape;1021;p75"/>
          <p:cNvSpPr/>
          <p:nvPr/>
        </p:nvSpPr>
        <p:spPr>
          <a:xfrm>
            <a:off x="1936627" y="3510235"/>
            <a:ext cx="6569099" cy="5279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5"/>
          <p:cNvSpPr txBox="1"/>
          <p:nvPr/>
        </p:nvSpPr>
        <p:spPr>
          <a:xfrm>
            <a:off x="8576000" y="317483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bias correction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(only relevant in first few iterations when t is small)</a:t>
            </a:r>
            <a:endParaRPr/>
          </a:p>
        </p:txBody>
      </p:sp>
      <p:sp>
        <p:nvSpPr>
          <p:cNvPr id="1023" name="Google Shape;1023;p75"/>
          <p:cNvSpPr/>
          <p:nvPr/>
        </p:nvSpPr>
        <p:spPr>
          <a:xfrm>
            <a:off x="1936627" y="2805921"/>
            <a:ext cx="6569099" cy="28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5"/>
          <p:cNvSpPr txBox="1"/>
          <p:nvPr/>
        </p:nvSpPr>
        <p:spPr>
          <a:xfrm>
            <a:off x="8594431" y="240411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momentum</a:t>
            </a:r>
            <a:endParaRPr/>
          </a:p>
        </p:txBody>
      </p:sp>
      <p:sp>
        <p:nvSpPr>
          <p:cNvPr id="1025" name="Google Shape;1025;p75"/>
          <p:cNvSpPr txBox="1"/>
          <p:nvPr/>
        </p:nvSpPr>
        <p:spPr>
          <a:xfrm>
            <a:off x="1813702" y="4875200"/>
            <a:ext cx="6569099" cy="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bias correction compensates for the fact that m,v are initialized at zero and need some time to “warm up”.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6"/>
          <p:cNvSpPr txBox="1"/>
          <p:nvPr/>
        </p:nvSpPr>
        <p:spPr>
          <a:xfrm>
            <a:off x="1870627" y="71920"/>
            <a:ext cx="8607599" cy="8631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SGD, SGD+Momentum, Adagrad, RMSProp, Adam all have </a:t>
            </a: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a hyperparameter.</a:t>
            </a:r>
            <a:endParaRPr/>
          </a:p>
        </p:txBody>
      </p:sp>
      <p:pic>
        <p:nvPicPr>
          <p:cNvPr id="1031" name="Google Shape;103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2" name="Google Shape;1032;p76"/>
          <p:cNvSpPr txBox="1"/>
          <p:nvPr/>
        </p:nvSpPr>
        <p:spPr>
          <a:xfrm>
            <a:off x="6007902" y="3453235"/>
            <a:ext cx="4316399" cy="187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Which one of these learning rates is best to use?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7"/>
          <p:cNvSpPr txBox="1"/>
          <p:nvPr/>
        </p:nvSpPr>
        <p:spPr>
          <a:xfrm>
            <a:off x="1870627" y="82194"/>
            <a:ext cx="8607599" cy="8529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SGD, SGD+Momentum, Adagrad, RMSProp, Adam all have </a:t>
            </a:r>
            <a:r>
              <a:rPr b="1"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rate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a hyperparameter.</a:t>
            </a:r>
            <a:endParaRPr/>
          </a:p>
        </p:txBody>
      </p:sp>
      <p:pic>
        <p:nvPicPr>
          <p:cNvPr id="1038" name="Google Shape;10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77"/>
          <p:cNvSpPr txBox="1"/>
          <p:nvPr/>
        </p:nvSpPr>
        <p:spPr>
          <a:xfrm>
            <a:off x="5774152" y="1458931"/>
            <a:ext cx="4703999" cy="4219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Learning rate decay over time!</a:t>
            </a:r>
            <a:endParaRPr/>
          </a:p>
        </p:txBody>
      </p:sp>
      <p:sp>
        <p:nvSpPr>
          <p:cNvPr id="1040" name="Google Shape;1040;p77"/>
          <p:cNvSpPr txBox="1"/>
          <p:nvPr/>
        </p:nvSpPr>
        <p:spPr>
          <a:xfrm>
            <a:off x="5774150" y="2321800"/>
            <a:ext cx="4703999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decay: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decay learning rate by half every few epochs.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exponential decay: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1/t decay:</a:t>
            </a:r>
            <a:endParaRPr/>
          </a:p>
        </p:txBody>
      </p:sp>
      <p:pic>
        <p:nvPicPr>
          <p:cNvPr id="1041" name="Google Shape;104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7239" y="4098466"/>
            <a:ext cx="13620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7239" y="5204200"/>
            <a:ext cx="19335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8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048" name="Google Shape;1048;p78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Gradient Methods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SGD can make adequate progress to an optimum when used on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minibatches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data.</a:t>
            </a:r>
            <a:endParaRPr/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Second-order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 make much better progress toward the goal, but are more expensive and unstable. </a:t>
            </a:r>
            <a:endParaRPr/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Convergence rates: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quadratic, linear, O(1/n). </a:t>
            </a:r>
            <a:endParaRPr/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Momentum: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another method to produce better effective gradients. </a:t>
            </a:r>
            <a:endParaRPr/>
          </a:p>
          <a:p>
            <a:pPr indent="-3429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ADAGRAD, RMSprop diagonally scale the gradient. ADAM scales and applies momentum.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t2.gif" id="1053" name="Google Shape;105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950" y="1191196"/>
            <a:ext cx="5217380" cy="45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79"/>
          <p:cNvSpPr txBox="1"/>
          <p:nvPr/>
        </p:nvSpPr>
        <p:spPr>
          <a:xfrm>
            <a:off x="4712044" y="5737316"/>
            <a:ext cx="5796839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(image credits to Alec Radford)</a:t>
            </a:r>
            <a:endParaRPr/>
          </a:p>
        </p:txBody>
      </p:sp>
      <p:sp>
        <p:nvSpPr>
          <p:cNvPr id="1055" name="Google Shape;1055;p79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effects of different update formulas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type="title"/>
          </p:nvPr>
        </p:nvSpPr>
        <p:spPr>
          <a:xfrm>
            <a:off x="1600551" y="296818"/>
            <a:ext cx="6765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6973824" y="1665732"/>
            <a:ext cx="3479400" cy="304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2084365" y="1794510"/>
            <a:ext cx="4123373" cy="1360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 vs Fraudulent transaction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Spam vs Non-spam emails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Benign vs Malignant tumors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Rising vs Falling stocks</a:t>
            </a:r>
            <a:endParaRPr b="0" i="0" sz="2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2128046" y="4221128"/>
            <a:ext cx="4074799" cy="3402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467376" y="217550"/>
            <a:ext cx="9552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spAutoFit/>
          </a:bodyPr>
          <a:lstStyle/>
          <a:p>
            <a:pPr indent="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Logistic Regression vs linear regression</a:t>
            </a:r>
            <a:endParaRPr/>
          </a:p>
        </p:txBody>
      </p:sp>
      <p:sp>
        <p:nvSpPr>
          <p:cNvPr id="241" name="Google Shape;241;p23"/>
          <p:cNvSpPr txBox="1"/>
          <p:nvPr>
            <p:ph idx="11" type="ftr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350" marR="0" rtl="0" algn="l">
              <a:lnSpc>
                <a:spcPct val="59027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Trebuchet MS"/>
              <a:buNone/>
            </a:pPr>
            <a:r>
              <a:rPr b="0" i="0" lang="en" sz="3600" u="none" cap="none" strike="noStrike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rPr>
              <a:t>Adel Bibi, PhD</a:t>
            </a:r>
            <a:endParaRPr b="0" i="0" sz="3600" u="none" cap="none" strike="noStrike">
              <a:solidFill>
                <a:srgbClr val="53535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42" name="Google Shape;242;p23"/>
          <p:cNvGraphicFramePr/>
          <p:nvPr/>
        </p:nvGraphicFramePr>
        <p:xfrm>
          <a:off x="1394165" y="20241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{08B971AF-4B2F-481A-90DC-C1697E925C46}</a:tableStyleId>
              </a:tblPr>
              <a:tblGrid>
                <a:gridCol w="5031275"/>
                <a:gridCol w="4977375"/>
              </a:tblGrid>
              <a:tr h="589550"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Linear Regression</a:t>
                      </a:r>
                      <a:endParaRPr sz="2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23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Logistic Regression</a:t>
                      </a:r>
                      <a:endParaRPr sz="2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23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589550"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For Regression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For Classification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2875"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We predict the target value for any input value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27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596265" rtl="0" algn="ctr">
                        <a:lnSpc>
                          <a:spcPct val="102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We predict the probability that the input value  belongs to the specific target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279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2375"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Target: Real Values, continuous values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Target: Discrete values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Graph: Straight Line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Graph: S-curve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335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2022-07-04T08:09:45Z</dcterms:created>
  <dc:creator>Naeemullah Khan</dc:creator>
</cp:coreProperties>
</file>